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70" r:id="rId2"/>
    <p:sldId id="514" r:id="rId3"/>
    <p:sldId id="340" r:id="rId4"/>
    <p:sldId id="505" r:id="rId5"/>
    <p:sldId id="507" r:id="rId6"/>
    <p:sldId id="513" r:id="rId7"/>
    <p:sldId id="387" r:id="rId8"/>
    <p:sldId id="382" r:id="rId9"/>
    <p:sldId id="498" r:id="rId10"/>
    <p:sldId id="491" r:id="rId11"/>
    <p:sldId id="496" r:id="rId12"/>
    <p:sldId id="492" r:id="rId13"/>
    <p:sldId id="320" r:id="rId14"/>
    <p:sldId id="331" r:id="rId15"/>
    <p:sldId id="489" r:id="rId16"/>
    <p:sldId id="503" r:id="rId17"/>
    <p:sldId id="506" r:id="rId18"/>
    <p:sldId id="495" r:id="rId19"/>
    <p:sldId id="511" r:id="rId20"/>
    <p:sldId id="512" r:id="rId21"/>
    <p:sldId id="510" r:id="rId22"/>
    <p:sldId id="508" r:id="rId23"/>
    <p:sldId id="399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non Chambers" initials="SC" lastIdx="2" clrIdx="0">
    <p:extLst>
      <p:ext uri="{19B8F6BF-5375-455C-9EA6-DF929625EA0E}">
        <p15:presenceInfo xmlns:p15="http://schemas.microsoft.com/office/powerpoint/2012/main" userId="83b2260459987c5c" providerId="Windows Live"/>
      </p:ext>
    </p:extLst>
  </p:cmAuthor>
  <p:cmAuthor id="2" name="Hans Rusli" initials="HR" lastIdx="3" clrIdx="1">
    <p:extLst>
      <p:ext uri="{19B8F6BF-5375-455C-9EA6-DF929625EA0E}">
        <p15:presenceInfo xmlns:p15="http://schemas.microsoft.com/office/powerpoint/2012/main" userId="S-1-5-21-2370591137-1632415313-3657224035-46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00FF"/>
    <a:srgbClr val="DBDAD2"/>
    <a:srgbClr val="17375E"/>
    <a:srgbClr val="E46C0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49" autoAdjust="0"/>
  </p:normalViewPr>
  <p:slideViewPr>
    <p:cSldViewPr snapToGrid="0">
      <p:cViewPr varScale="1">
        <p:scale>
          <a:sx n="86" d="100"/>
          <a:sy n="86" d="100"/>
        </p:scale>
        <p:origin x="138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6" d="100"/>
          <a:sy n="46" d="100"/>
        </p:scale>
        <p:origin x="-2766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AE747D-6BC2-413F-89CB-89B618DACBB2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26A001-BD17-4570-85FD-0F0DF7CAD697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/>
            <a:t>HUD Counselor</a:t>
          </a:r>
        </a:p>
      </dgm:t>
    </dgm:pt>
    <dgm:pt modelId="{0FC1D26B-F632-4CEA-80F1-773D1EB1CCBF}" type="parTrans" cxnId="{3106E5D2-BB8A-4A43-8B9D-D08158372BC6}">
      <dgm:prSet/>
      <dgm:spPr/>
      <dgm:t>
        <a:bodyPr/>
        <a:lstStyle/>
        <a:p>
          <a:endParaRPr lang="en-US"/>
        </a:p>
      </dgm:t>
    </dgm:pt>
    <dgm:pt modelId="{00F01053-D8D1-48E5-B263-3B6422853FED}" type="sibTrans" cxnId="{3106E5D2-BB8A-4A43-8B9D-D08158372BC6}">
      <dgm:prSet/>
      <dgm:spPr/>
      <dgm:t>
        <a:bodyPr/>
        <a:lstStyle/>
        <a:p>
          <a:endParaRPr lang="en-US"/>
        </a:p>
      </dgm:t>
    </dgm:pt>
    <dgm:pt modelId="{765993D2-9E27-4C46-B4EA-9FE419AC0D34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Homeowner</a:t>
          </a:r>
        </a:p>
      </dgm:t>
    </dgm:pt>
    <dgm:pt modelId="{A9525F57-7CDD-4C89-BE83-8789A7916976}" type="parTrans" cxnId="{67328729-6B10-40BF-BAF8-03CBDFFB4271}">
      <dgm:prSet/>
      <dgm:spPr/>
      <dgm:t>
        <a:bodyPr/>
        <a:lstStyle/>
        <a:p>
          <a:endParaRPr lang="en-US"/>
        </a:p>
      </dgm:t>
    </dgm:pt>
    <dgm:pt modelId="{474B339E-BEF9-451C-8EF3-F64F8A380AC6}" type="sibTrans" cxnId="{67328729-6B10-40BF-BAF8-03CBDFFB4271}">
      <dgm:prSet/>
      <dgm:spPr/>
      <dgm:t>
        <a:bodyPr/>
        <a:lstStyle/>
        <a:p>
          <a:endParaRPr lang="en-US"/>
        </a:p>
      </dgm:t>
    </dgm:pt>
    <dgm:pt modelId="{59DF060D-F506-4213-8F07-9D74442D803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Servicer</a:t>
          </a:r>
        </a:p>
      </dgm:t>
    </dgm:pt>
    <dgm:pt modelId="{A1C2D83A-9618-49C8-B2B6-092EC0846B72}" type="parTrans" cxnId="{64A313B0-6107-4BE9-B8C0-3161D0E5F488}">
      <dgm:prSet/>
      <dgm:spPr/>
      <dgm:t>
        <a:bodyPr/>
        <a:lstStyle/>
        <a:p>
          <a:endParaRPr lang="en-US"/>
        </a:p>
      </dgm:t>
    </dgm:pt>
    <dgm:pt modelId="{474C8EDB-AFF8-4C9F-99FE-53AEE58727CE}" type="sibTrans" cxnId="{64A313B0-6107-4BE9-B8C0-3161D0E5F488}">
      <dgm:prSet/>
      <dgm:spPr/>
      <dgm:t>
        <a:bodyPr/>
        <a:lstStyle/>
        <a:p>
          <a:endParaRPr lang="en-US"/>
        </a:p>
      </dgm:t>
    </dgm:pt>
    <dgm:pt modelId="{85A1A046-EE67-4767-AE29-EEFF0291155C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HMN THOC</a:t>
          </a:r>
        </a:p>
      </dgm:t>
    </dgm:pt>
    <dgm:pt modelId="{9BCFC7D0-BF48-4B6A-BBAF-BD8548B1A0BA}" type="parTrans" cxnId="{ED031E3B-61FE-4482-A20B-FF9AA1445230}">
      <dgm:prSet/>
      <dgm:spPr/>
      <dgm:t>
        <a:bodyPr/>
        <a:lstStyle/>
        <a:p>
          <a:endParaRPr lang="en-US"/>
        </a:p>
      </dgm:t>
    </dgm:pt>
    <dgm:pt modelId="{CCBAFFEB-8994-480C-A340-7D2ECABB82DD}" type="sibTrans" cxnId="{ED031E3B-61FE-4482-A20B-FF9AA1445230}">
      <dgm:prSet/>
      <dgm:spPr/>
      <dgm:t>
        <a:bodyPr/>
        <a:lstStyle/>
        <a:p>
          <a:endParaRPr lang="en-US"/>
        </a:p>
      </dgm:t>
    </dgm:pt>
    <dgm:pt modelId="{18F71F70-4A0A-4622-B836-3096F81F3AA7}" type="pres">
      <dgm:prSet presAssocID="{8BAE747D-6BC2-413F-89CB-89B618DACBB2}" presName="Name0" presStyleCnt="0">
        <dgm:presLayoutVars>
          <dgm:dir/>
          <dgm:resizeHandles val="exact"/>
        </dgm:presLayoutVars>
      </dgm:prSet>
      <dgm:spPr/>
    </dgm:pt>
    <dgm:pt modelId="{068FFF68-9F48-41CC-A5E9-CAD43B2E53C9}" type="pres">
      <dgm:prSet presAssocID="{8F26A001-BD17-4570-85FD-0F0DF7CAD697}" presName="node" presStyleLbl="node1" presStyleIdx="0" presStyleCnt="4" custRadScaleRad="149452" custRadScaleInc="193457">
        <dgm:presLayoutVars>
          <dgm:bulletEnabled val="1"/>
        </dgm:presLayoutVars>
      </dgm:prSet>
      <dgm:spPr/>
    </dgm:pt>
    <dgm:pt modelId="{A0E4865D-4E41-4A43-872B-46381AA61FE1}" type="pres">
      <dgm:prSet presAssocID="{00F01053-D8D1-48E5-B263-3B6422853FED}" presName="sibTrans" presStyleLbl="sibTrans2D1" presStyleIdx="0" presStyleCnt="4" custAng="19847195" custScaleX="51849" custScaleY="30854" custLinFactY="100000" custLinFactNeighborX="1206" custLinFactNeighborY="154337"/>
      <dgm:spPr/>
    </dgm:pt>
    <dgm:pt modelId="{63858DF0-3828-4CF4-8F0B-932729265BD0}" type="pres">
      <dgm:prSet presAssocID="{00F01053-D8D1-48E5-B263-3B6422853FED}" presName="connectorText" presStyleLbl="sibTrans2D1" presStyleIdx="0" presStyleCnt="4"/>
      <dgm:spPr/>
    </dgm:pt>
    <dgm:pt modelId="{05744454-0356-46F7-B217-467787E538E4}" type="pres">
      <dgm:prSet presAssocID="{765993D2-9E27-4C46-B4EA-9FE419AC0D34}" presName="node" presStyleLbl="node1" presStyleIdx="1" presStyleCnt="4" custRadScaleRad="94363" custRadScaleInc="-203677">
        <dgm:presLayoutVars>
          <dgm:bulletEnabled val="1"/>
        </dgm:presLayoutVars>
      </dgm:prSet>
      <dgm:spPr/>
    </dgm:pt>
    <dgm:pt modelId="{000201DD-6286-48F3-BB1D-3B5CA6887759}" type="pres">
      <dgm:prSet presAssocID="{474B339E-BEF9-451C-8EF3-F64F8A380AC6}" presName="sibTrans" presStyleLbl="sibTrans2D1" presStyleIdx="1" presStyleCnt="4" custLinFactY="-100000" custLinFactNeighborX="443" custLinFactNeighborY="-131637"/>
      <dgm:spPr/>
    </dgm:pt>
    <dgm:pt modelId="{5A016AF3-B0DE-45A5-B57E-8F160CA8254D}" type="pres">
      <dgm:prSet presAssocID="{474B339E-BEF9-451C-8EF3-F64F8A380AC6}" presName="connectorText" presStyleLbl="sibTrans2D1" presStyleIdx="1" presStyleCnt="4"/>
      <dgm:spPr/>
    </dgm:pt>
    <dgm:pt modelId="{E84F243A-9113-495C-9043-C198847A950C}" type="pres">
      <dgm:prSet presAssocID="{59DF060D-F506-4213-8F07-9D74442D803D}" presName="node" presStyleLbl="node1" presStyleIdx="2" presStyleCnt="4" custRadScaleRad="77884" custRadScaleInc="4068">
        <dgm:presLayoutVars>
          <dgm:bulletEnabled val="1"/>
        </dgm:presLayoutVars>
      </dgm:prSet>
      <dgm:spPr/>
    </dgm:pt>
    <dgm:pt modelId="{A416A0EF-866A-4F16-A528-CF7D9A47BFEE}" type="pres">
      <dgm:prSet presAssocID="{474C8EDB-AFF8-4C9F-99FE-53AEE58727CE}" presName="sibTrans" presStyleLbl="sibTrans2D1" presStyleIdx="2" presStyleCnt="4" custScaleX="101745" custLinFactNeighborX="0" custLinFactNeighborY="-1506"/>
      <dgm:spPr/>
    </dgm:pt>
    <dgm:pt modelId="{BEAF46B8-FC38-432F-9EE2-25420AE7FEF9}" type="pres">
      <dgm:prSet presAssocID="{474C8EDB-AFF8-4C9F-99FE-53AEE58727CE}" presName="connectorText" presStyleLbl="sibTrans2D1" presStyleIdx="2" presStyleCnt="4"/>
      <dgm:spPr/>
    </dgm:pt>
    <dgm:pt modelId="{67F3BD41-591B-4CDD-858F-DF2206C84B29}" type="pres">
      <dgm:prSet presAssocID="{85A1A046-EE67-4767-AE29-EEFF0291155C}" presName="node" presStyleLbl="node1" presStyleIdx="3" presStyleCnt="4" custRadScaleRad="7965" custRadScaleInc="159551">
        <dgm:presLayoutVars>
          <dgm:bulletEnabled val="1"/>
        </dgm:presLayoutVars>
      </dgm:prSet>
      <dgm:spPr/>
    </dgm:pt>
    <dgm:pt modelId="{038628E5-A4EF-4AF7-8E48-B0DE5520E1C4}" type="pres">
      <dgm:prSet presAssocID="{CCBAFFEB-8994-480C-A340-7D2ECABB82DD}" presName="sibTrans" presStyleLbl="sibTrans2D1" presStyleIdx="3" presStyleCnt="4" custScaleX="142540" custLinFactNeighborX="6622" custLinFactNeighborY="11359"/>
      <dgm:spPr/>
    </dgm:pt>
    <dgm:pt modelId="{F1DA524E-9995-469F-8E42-85C078FE01B8}" type="pres">
      <dgm:prSet presAssocID="{CCBAFFEB-8994-480C-A340-7D2ECABB82DD}" presName="connectorText" presStyleLbl="sibTrans2D1" presStyleIdx="3" presStyleCnt="4"/>
      <dgm:spPr/>
    </dgm:pt>
  </dgm:ptLst>
  <dgm:cxnLst>
    <dgm:cxn modelId="{67328729-6B10-40BF-BAF8-03CBDFFB4271}" srcId="{8BAE747D-6BC2-413F-89CB-89B618DACBB2}" destId="{765993D2-9E27-4C46-B4EA-9FE419AC0D34}" srcOrd="1" destOrd="0" parTransId="{A9525F57-7CDD-4C89-BE83-8789A7916976}" sibTransId="{474B339E-BEF9-451C-8EF3-F64F8A380AC6}"/>
    <dgm:cxn modelId="{3614943A-704C-43F8-B8D7-DC26CA4E75C6}" type="presOf" srcId="{765993D2-9E27-4C46-B4EA-9FE419AC0D34}" destId="{05744454-0356-46F7-B217-467787E538E4}" srcOrd="0" destOrd="0" presId="urn:microsoft.com/office/officeart/2005/8/layout/cycle7"/>
    <dgm:cxn modelId="{ED031E3B-61FE-4482-A20B-FF9AA1445230}" srcId="{8BAE747D-6BC2-413F-89CB-89B618DACBB2}" destId="{85A1A046-EE67-4767-AE29-EEFF0291155C}" srcOrd="3" destOrd="0" parTransId="{9BCFC7D0-BF48-4B6A-BBAF-BD8548B1A0BA}" sibTransId="{CCBAFFEB-8994-480C-A340-7D2ECABB82DD}"/>
    <dgm:cxn modelId="{0B25A145-540A-4282-857E-8DCCEEEF5AEA}" type="presOf" srcId="{8F26A001-BD17-4570-85FD-0F0DF7CAD697}" destId="{068FFF68-9F48-41CC-A5E9-CAD43B2E53C9}" srcOrd="0" destOrd="0" presId="urn:microsoft.com/office/officeart/2005/8/layout/cycle7"/>
    <dgm:cxn modelId="{D8967D67-AE2C-4762-98C3-927B4E01B2C8}" type="presOf" srcId="{CCBAFFEB-8994-480C-A340-7D2ECABB82DD}" destId="{038628E5-A4EF-4AF7-8E48-B0DE5520E1C4}" srcOrd="0" destOrd="0" presId="urn:microsoft.com/office/officeart/2005/8/layout/cycle7"/>
    <dgm:cxn modelId="{3A809F72-0F64-4369-9048-7261DE98907B}" type="presOf" srcId="{8BAE747D-6BC2-413F-89CB-89B618DACBB2}" destId="{18F71F70-4A0A-4622-B836-3096F81F3AA7}" srcOrd="0" destOrd="0" presId="urn:microsoft.com/office/officeart/2005/8/layout/cycle7"/>
    <dgm:cxn modelId="{E6FDD255-449F-4945-B7FF-332EA57CDFAE}" type="presOf" srcId="{00F01053-D8D1-48E5-B263-3B6422853FED}" destId="{63858DF0-3828-4CF4-8F0B-932729265BD0}" srcOrd="1" destOrd="0" presId="urn:microsoft.com/office/officeart/2005/8/layout/cycle7"/>
    <dgm:cxn modelId="{19F9D455-2257-462D-9A1C-2FB8761B5E3A}" type="presOf" srcId="{474B339E-BEF9-451C-8EF3-F64F8A380AC6}" destId="{5A016AF3-B0DE-45A5-B57E-8F160CA8254D}" srcOrd="1" destOrd="0" presId="urn:microsoft.com/office/officeart/2005/8/layout/cycle7"/>
    <dgm:cxn modelId="{457CA391-C2AA-4ED5-995A-1276E2D2E02E}" type="presOf" srcId="{59DF060D-F506-4213-8F07-9D74442D803D}" destId="{E84F243A-9113-495C-9043-C198847A950C}" srcOrd="0" destOrd="0" presId="urn:microsoft.com/office/officeart/2005/8/layout/cycle7"/>
    <dgm:cxn modelId="{D1C52899-7628-4AB7-93BD-BE26801E7702}" type="presOf" srcId="{474C8EDB-AFF8-4C9F-99FE-53AEE58727CE}" destId="{BEAF46B8-FC38-432F-9EE2-25420AE7FEF9}" srcOrd="1" destOrd="0" presId="urn:microsoft.com/office/officeart/2005/8/layout/cycle7"/>
    <dgm:cxn modelId="{555117A8-2382-4272-88FD-2A241893812E}" type="presOf" srcId="{85A1A046-EE67-4767-AE29-EEFF0291155C}" destId="{67F3BD41-591B-4CDD-858F-DF2206C84B29}" srcOrd="0" destOrd="0" presId="urn:microsoft.com/office/officeart/2005/8/layout/cycle7"/>
    <dgm:cxn modelId="{DD5226AB-9D56-408A-AC35-293ED58EFCBF}" type="presOf" srcId="{474B339E-BEF9-451C-8EF3-F64F8A380AC6}" destId="{000201DD-6286-48F3-BB1D-3B5CA6887759}" srcOrd="0" destOrd="0" presId="urn:microsoft.com/office/officeart/2005/8/layout/cycle7"/>
    <dgm:cxn modelId="{64A313B0-6107-4BE9-B8C0-3161D0E5F488}" srcId="{8BAE747D-6BC2-413F-89CB-89B618DACBB2}" destId="{59DF060D-F506-4213-8F07-9D74442D803D}" srcOrd="2" destOrd="0" parTransId="{A1C2D83A-9618-49C8-B2B6-092EC0846B72}" sibTransId="{474C8EDB-AFF8-4C9F-99FE-53AEE58727CE}"/>
    <dgm:cxn modelId="{1C40A3BF-B5F2-4692-B391-4B06C1BD28FC}" type="presOf" srcId="{00F01053-D8D1-48E5-B263-3B6422853FED}" destId="{A0E4865D-4E41-4A43-872B-46381AA61FE1}" srcOrd="0" destOrd="0" presId="urn:microsoft.com/office/officeart/2005/8/layout/cycle7"/>
    <dgm:cxn modelId="{4F080FCE-C71C-418E-80B7-8BD74D2358AF}" type="presOf" srcId="{474C8EDB-AFF8-4C9F-99FE-53AEE58727CE}" destId="{A416A0EF-866A-4F16-A528-CF7D9A47BFEE}" srcOrd="0" destOrd="0" presId="urn:microsoft.com/office/officeart/2005/8/layout/cycle7"/>
    <dgm:cxn modelId="{3106E5D2-BB8A-4A43-8B9D-D08158372BC6}" srcId="{8BAE747D-6BC2-413F-89CB-89B618DACBB2}" destId="{8F26A001-BD17-4570-85FD-0F0DF7CAD697}" srcOrd="0" destOrd="0" parTransId="{0FC1D26B-F632-4CEA-80F1-773D1EB1CCBF}" sibTransId="{00F01053-D8D1-48E5-B263-3B6422853FED}"/>
    <dgm:cxn modelId="{5142C9D5-A03A-43D7-9F75-5D5C5F41106C}" type="presOf" srcId="{CCBAFFEB-8994-480C-A340-7D2ECABB82DD}" destId="{F1DA524E-9995-469F-8E42-85C078FE01B8}" srcOrd="1" destOrd="0" presId="urn:microsoft.com/office/officeart/2005/8/layout/cycle7"/>
    <dgm:cxn modelId="{B6D5A2FB-9CD7-476A-A205-65A7D354F8F7}" type="presParOf" srcId="{18F71F70-4A0A-4622-B836-3096F81F3AA7}" destId="{068FFF68-9F48-41CC-A5E9-CAD43B2E53C9}" srcOrd="0" destOrd="0" presId="urn:microsoft.com/office/officeart/2005/8/layout/cycle7"/>
    <dgm:cxn modelId="{9AE595B3-B6F8-4127-B1B6-6ECAC89EFDD8}" type="presParOf" srcId="{18F71F70-4A0A-4622-B836-3096F81F3AA7}" destId="{A0E4865D-4E41-4A43-872B-46381AA61FE1}" srcOrd="1" destOrd="0" presId="urn:microsoft.com/office/officeart/2005/8/layout/cycle7"/>
    <dgm:cxn modelId="{C11DB7B8-950A-4B1D-ACB8-E347F8CF40B5}" type="presParOf" srcId="{A0E4865D-4E41-4A43-872B-46381AA61FE1}" destId="{63858DF0-3828-4CF4-8F0B-932729265BD0}" srcOrd="0" destOrd="0" presId="urn:microsoft.com/office/officeart/2005/8/layout/cycle7"/>
    <dgm:cxn modelId="{47967BBE-DF32-44A2-931B-9A3F0ACD9A99}" type="presParOf" srcId="{18F71F70-4A0A-4622-B836-3096F81F3AA7}" destId="{05744454-0356-46F7-B217-467787E538E4}" srcOrd="2" destOrd="0" presId="urn:microsoft.com/office/officeart/2005/8/layout/cycle7"/>
    <dgm:cxn modelId="{AEAD5342-C09B-47A9-9010-F94A4B74F86B}" type="presParOf" srcId="{18F71F70-4A0A-4622-B836-3096F81F3AA7}" destId="{000201DD-6286-48F3-BB1D-3B5CA6887759}" srcOrd="3" destOrd="0" presId="urn:microsoft.com/office/officeart/2005/8/layout/cycle7"/>
    <dgm:cxn modelId="{503FD6E5-7197-4729-B840-C06364242624}" type="presParOf" srcId="{000201DD-6286-48F3-BB1D-3B5CA6887759}" destId="{5A016AF3-B0DE-45A5-B57E-8F160CA8254D}" srcOrd="0" destOrd="0" presId="urn:microsoft.com/office/officeart/2005/8/layout/cycle7"/>
    <dgm:cxn modelId="{95AC0AB6-39B2-4ACE-B2B9-853CE229273D}" type="presParOf" srcId="{18F71F70-4A0A-4622-B836-3096F81F3AA7}" destId="{E84F243A-9113-495C-9043-C198847A950C}" srcOrd="4" destOrd="0" presId="urn:microsoft.com/office/officeart/2005/8/layout/cycle7"/>
    <dgm:cxn modelId="{66CAF4B9-7E8E-4FB9-884C-A482E5D36382}" type="presParOf" srcId="{18F71F70-4A0A-4622-B836-3096F81F3AA7}" destId="{A416A0EF-866A-4F16-A528-CF7D9A47BFEE}" srcOrd="5" destOrd="0" presId="urn:microsoft.com/office/officeart/2005/8/layout/cycle7"/>
    <dgm:cxn modelId="{6C1CB78A-5539-4D88-8EDF-359E930E6432}" type="presParOf" srcId="{A416A0EF-866A-4F16-A528-CF7D9A47BFEE}" destId="{BEAF46B8-FC38-432F-9EE2-25420AE7FEF9}" srcOrd="0" destOrd="0" presId="urn:microsoft.com/office/officeart/2005/8/layout/cycle7"/>
    <dgm:cxn modelId="{201F6A57-D3AE-4E20-891B-D7ACB53E9B84}" type="presParOf" srcId="{18F71F70-4A0A-4622-B836-3096F81F3AA7}" destId="{67F3BD41-591B-4CDD-858F-DF2206C84B29}" srcOrd="6" destOrd="0" presId="urn:microsoft.com/office/officeart/2005/8/layout/cycle7"/>
    <dgm:cxn modelId="{63281C31-7C4A-4A8E-B645-286A78D7E7CF}" type="presParOf" srcId="{18F71F70-4A0A-4622-B836-3096F81F3AA7}" destId="{038628E5-A4EF-4AF7-8E48-B0DE5520E1C4}" srcOrd="7" destOrd="0" presId="urn:microsoft.com/office/officeart/2005/8/layout/cycle7"/>
    <dgm:cxn modelId="{C64F150C-D8CD-49C9-B973-3C887A5514A4}" type="presParOf" srcId="{038628E5-A4EF-4AF7-8E48-B0DE5520E1C4}" destId="{F1DA524E-9995-469F-8E42-85C078FE01B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FFF68-9F48-41CC-A5E9-CAD43B2E53C9}">
      <dsp:nvSpPr>
        <dsp:cNvPr id="0" name=""/>
        <dsp:cNvSpPr/>
      </dsp:nvSpPr>
      <dsp:spPr>
        <a:xfrm>
          <a:off x="5821282" y="1635383"/>
          <a:ext cx="1841850" cy="920925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HUD Counselor</a:t>
          </a:r>
        </a:p>
      </dsp:txBody>
      <dsp:txXfrm>
        <a:off x="5848255" y="1662356"/>
        <a:ext cx="1787904" cy="866979"/>
      </dsp:txXfrm>
    </dsp:sp>
    <dsp:sp modelId="{A0E4865D-4E41-4A43-872B-46381AA61FE1}">
      <dsp:nvSpPr>
        <dsp:cNvPr id="0" name=""/>
        <dsp:cNvSpPr/>
      </dsp:nvSpPr>
      <dsp:spPr>
        <a:xfrm rot="10828501">
          <a:off x="5280177" y="2099003"/>
          <a:ext cx="245143" cy="9944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310012" y="2118893"/>
        <a:ext cx="185473" cy="59669"/>
      </dsp:txXfrm>
    </dsp:sp>
    <dsp:sp modelId="{05744454-0356-46F7-B217-467787E538E4}">
      <dsp:nvSpPr>
        <dsp:cNvPr id="0" name=""/>
        <dsp:cNvSpPr/>
      </dsp:nvSpPr>
      <dsp:spPr>
        <a:xfrm>
          <a:off x="3130961" y="101570"/>
          <a:ext cx="1841850" cy="920925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Homeowner</a:t>
          </a:r>
        </a:p>
      </dsp:txBody>
      <dsp:txXfrm>
        <a:off x="3157934" y="128543"/>
        <a:ext cx="1787904" cy="866979"/>
      </dsp:txXfrm>
    </dsp:sp>
    <dsp:sp modelId="{000201DD-6286-48F3-BB1D-3B5CA6887759}">
      <dsp:nvSpPr>
        <dsp:cNvPr id="0" name=""/>
        <dsp:cNvSpPr/>
      </dsp:nvSpPr>
      <dsp:spPr>
        <a:xfrm rot="5395272">
          <a:off x="3819675" y="1178097"/>
          <a:ext cx="472803" cy="32232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916372" y="1242562"/>
        <a:ext cx="279409" cy="193393"/>
      </dsp:txXfrm>
    </dsp:sp>
    <dsp:sp modelId="{E84F243A-9113-495C-9043-C198847A950C}">
      <dsp:nvSpPr>
        <dsp:cNvPr id="0" name=""/>
        <dsp:cNvSpPr/>
      </dsp:nvSpPr>
      <dsp:spPr>
        <a:xfrm>
          <a:off x="3135152" y="3149265"/>
          <a:ext cx="1841850" cy="920925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Servicer</a:t>
          </a:r>
        </a:p>
      </dsp:txBody>
      <dsp:txXfrm>
        <a:off x="3162125" y="3176238"/>
        <a:ext cx="1787904" cy="866979"/>
      </dsp:txXfrm>
    </dsp:sp>
    <dsp:sp modelId="{A416A0EF-866A-4F16-A528-CF7D9A47BFEE}">
      <dsp:nvSpPr>
        <dsp:cNvPr id="0" name=""/>
        <dsp:cNvSpPr/>
      </dsp:nvSpPr>
      <dsp:spPr>
        <a:xfrm rot="16199998">
          <a:off x="3815550" y="2687746"/>
          <a:ext cx="481053" cy="32232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3912247" y="2752211"/>
        <a:ext cx="287659" cy="193393"/>
      </dsp:txXfrm>
    </dsp:sp>
    <dsp:sp modelId="{67F3BD41-591B-4CDD-858F-DF2206C84B29}">
      <dsp:nvSpPr>
        <dsp:cNvPr id="0" name=""/>
        <dsp:cNvSpPr/>
      </dsp:nvSpPr>
      <dsp:spPr>
        <a:xfrm>
          <a:off x="3135151" y="1637335"/>
          <a:ext cx="1841850" cy="920925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HMN THOC</a:t>
          </a:r>
        </a:p>
      </dsp:txBody>
      <dsp:txXfrm>
        <a:off x="3162124" y="1664308"/>
        <a:ext cx="1787904" cy="866979"/>
      </dsp:txXfrm>
    </dsp:sp>
    <dsp:sp modelId="{038628E5-A4EF-4AF7-8E48-B0DE5520E1C4}">
      <dsp:nvSpPr>
        <dsp:cNvPr id="0" name=""/>
        <dsp:cNvSpPr/>
      </dsp:nvSpPr>
      <dsp:spPr>
        <a:xfrm rot="21597501">
          <a:off x="5093484" y="1972272"/>
          <a:ext cx="673933" cy="32232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5190181" y="2036737"/>
        <a:ext cx="480539" cy="193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138" cy="481028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1"/>
            <a:ext cx="3170138" cy="481028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954556B7-56B8-41C8-9D57-1C84EB7A4361}" type="datetimeFigureOut">
              <a:rPr lang="en-US"/>
              <a:pPr>
                <a:defRPr/>
              </a:pPr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8683"/>
            <a:ext cx="3170138" cy="481028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18683"/>
            <a:ext cx="3170138" cy="481028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3C0CD53-B7AA-4618-9C8E-10AE4CCE72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9547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138" cy="481028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427" y="1"/>
            <a:ext cx="3170138" cy="481028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9A9E7429-10BB-4938-AA44-EE25E649F532}" type="datetimeFigureOut">
              <a:rPr lang="en-US"/>
              <a:pPr>
                <a:defRPr/>
              </a:pPr>
              <a:t>4/7/2020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8" tIns="49519" rIns="99038" bIns="49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829" y="4561576"/>
            <a:ext cx="5849543" cy="4320316"/>
          </a:xfrm>
          <a:prstGeom prst="rect">
            <a:avLst/>
          </a:prstGeom>
        </p:spPr>
        <p:txBody>
          <a:bodyPr vert="horz" lIns="99038" tIns="49519" rIns="99038" bIns="4951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8683"/>
            <a:ext cx="3170138" cy="481028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427" y="9118683"/>
            <a:ext cx="3170138" cy="481028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1CB94E5-7F4B-4A29-9932-8BEFE41572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1229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1.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627F45-DFF6-4CA0-A9CC-0B974F0BD23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BC29C5-D42F-6B47-830E-FDEBE1303F5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369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B94503-EADE-445C-9F78-5BAEB5973A9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24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354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B94503-EADE-445C-9F78-5BAEB5973A9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466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627F45-DFF6-4CA0-A9CC-0B974F0BD23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87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143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42A1E-0182-264F-B398-5C56DBAFC9F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00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42A1E-0182-264F-B398-5C56DBAFC9F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931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627F45-DFF6-4CA0-A9CC-0B974F0BD23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426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605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4100">
                <a:solidFill>
                  <a:srgbClr val="0000FF"/>
                </a:solidFill>
                <a:latin typeface="Britannic Bol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2020 IndiSoft LLC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1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11390" y="914400"/>
            <a:ext cx="675409" cy="5211763"/>
          </a:xfrm>
          <a:prstGeom prst="rect">
            <a:avLst/>
          </a:prstGeom>
        </p:spPr>
        <p:txBody>
          <a:bodyPr vert="eaVert"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35182"/>
            <a:ext cx="6019800" cy="51909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2020 IndiSoft LLC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0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150" y="352425"/>
            <a:ext cx="7534275" cy="358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363"/>
            <a:ext cx="8229600" cy="202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2020 IndiSoft LLC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715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2020 IndiSoft LLC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4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2020 IndiSoft LLC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3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2020 IndiSoft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9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2020 IndiSoft LLC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96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2020 IndiSoft LLC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83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09893"/>
            <a:ext cx="5111750" cy="47129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45590"/>
            <a:ext cx="3008313" cy="37773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2020 IndiSoft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9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033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2020 IndiSoft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2020 IndiSoft LLC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7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667500"/>
            <a:ext cx="9144000" cy="2095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22363"/>
            <a:ext cx="82296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667500"/>
            <a:ext cx="3276600" cy="19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2020 IndiSoft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00400" y="6667500"/>
            <a:ext cx="2133600" cy="19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67500"/>
            <a:ext cx="2590800" cy="174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514600" y="762000"/>
            <a:ext cx="6629400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762000"/>
            <a:ext cx="243840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Title Placeholder 12"/>
          <p:cNvSpPr>
            <a:spLocks noGrp="1"/>
          </p:cNvSpPr>
          <p:nvPr>
            <p:ph type="title"/>
          </p:nvPr>
        </p:nvSpPr>
        <p:spPr bwMode="auto">
          <a:xfrm>
            <a:off x="1454150" y="352425"/>
            <a:ext cx="75342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34" name="Picture 1" descr="C:\Documents and Settings\Kathy\Desktop\Indisoft_logo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8" b="5101"/>
          <a:stretch>
            <a:fillRect/>
          </a:stretch>
        </p:blipFill>
        <p:spPr bwMode="auto">
          <a:xfrm>
            <a:off x="104775" y="103188"/>
            <a:ext cx="10795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r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kern="1200">
          <a:solidFill>
            <a:srgbClr val="10253F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rgbClr val="10253F"/>
          </a:solidFill>
          <a:latin typeface="Calibri" pitchFamily="34" charset="0"/>
        </a:defRPr>
      </a:lvl2pPr>
      <a:lvl3pPr algn="r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rgbClr val="10253F"/>
          </a:solidFill>
          <a:latin typeface="Calibri" pitchFamily="34" charset="0"/>
        </a:defRPr>
      </a:lvl3pPr>
      <a:lvl4pPr algn="r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rgbClr val="10253F"/>
          </a:solidFill>
          <a:latin typeface="Calibri" pitchFamily="34" charset="0"/>
        </a:defRPr>
      </a:lvl4pPr>
      <a:lvl5pPr algn="r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rgbClr val="10253F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31888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hehomeownerconnect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hehomeownerconnect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omemnv.org/" TargetMode="External"/><Relationship Id="rId5" Type="http://schemas.openxmlformats.org/officeDocument/2006/relationships/hyperlink" Target="https://www.leg.state.nv.us/" TargetMode="External"/><Relationship Id="rId4" Type="http://schemas.openxmlformats.org/officeDocument/2006/relationships/hyperlink" Target="https://www.leg.state.nv.us/Division/Research/Documents/COVID-19Resources.pdf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tiff"/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12" Type="http://schemas.openxmlformats.org/officeDocument/2006/relationships/image" Target="../media/image16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5.tiff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hehomeownerconnect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ingwire.com/articles/2020-hw-tech100-real-estate-winner-indisof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hehomeownerconnect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.xlsx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hyperlink" Target="https://thehomeownerconnect.org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homeownerconnect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hehomeownerconnect.org/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hehomeownerconnect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4"/>
          <p:cNvSpPr>
            <a:spLocks noGrp="1"/>
          </p:cNvSpPr>
          <p:nvPr>
            <p:ph type="title"/>
          </p:nvPr>
        </p:nvSpPr>
        <p:spPr>
          <a:xfrm>
            <a:off x="947911" y="1860676"/>
            <a:ext cx="7534275" cy="723147"/>
          </a:xfrm>
        </p:spPr>
        <p:txBody>
          <a:bodyPr/>
          <a:lstStyle/>
          <a:p>
            <a:pPr algn="ctr"/>
            <a:r>
              <a:rPr lang="en-US" b="1" dirty="0"/>
              <a:t>IndiSoft’s Housing Advocacy</a:t>
            </a:r>
            <a:br>
              <a:rPr lang="en-US" b="1" dirty="0"/>
            </a:br>
            <a:r>
              <a:rPr lang="en-US" b="1" dirty="0"/>
              <a:t> Technology Platform</a:t>
            </a:r>
          </a:p>
        </p:txBody>
      </p:sp>
      <p:sp>
        <p:nvSpPr>
          <p:cNvPr id="3074" name="Subtitle 5"/>
          <p:cNvSpPr>
            <a:spLocks noGrp="1"/>
          </p:cNvSpPr>
          <p:nvPr>
            <p:ph type="subTitle" idx="1"/>
          </p:nvPr>
        </p:nvSpPr>
        <p:spPr>
          <a:xfrm>
            <a:off x="1208087" y="4653735"/>
            <a:ext cx="6727825" cy="925513"/>
          </a:xfrm>
          <a:solidFill>
            <a:schemeClr val="bg1"/>
          </a:solidFill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  <a:latin typeface="+mj-lt"/>
                <a:cs typeface="Arial" charset="0"/>
              </a:rPr>
              <a:t>Date: 04/6/2020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39" y="3033609"/>
            <a:ext cx="7583661" cy="1457389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43715A5-DF84-4F38-8EFF-00AD9F77F1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6667500"/>
            <a:ext cx="3276600" cy="1905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2020 IndiSoft LLC</a:t>
            </a:r>
          </a:p>
        </p:txBody>
      </p:sp>
    </p:spTree>
    <p:extLst>
      <p:ext uri="{BB962C8B-B14F-4D97-AF65-F5344CB8AC3E}">
        <p14:creationId xmlns:p14="http://schemas.microsoft.com/office/powerpoint/2010/main" val="787702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2020 IndiSoft LLC</a:t>
            </a:r>
          </a:p>
        </p:txBody>
      </p:sp>
      <p:pic>
        <p:nvPicPr>
          <p:cNvPr id="17" name="Picture 8" descr="The HomeownerConnect Portal Logo">
            <a:hlinkClick r:id="rId2"/>
            <a:extLst>
              <a:ext uri="{FF2B5EF4-FFF2-40B4-BE49-F238E27FC236}">
                <a16:creationId xmlns:a16="http://schemas.microsoft.com/office/drawing/2014/main" id="{62AE1BB2-1534-4B34-8D9F-AB7494631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438" y="19096"/>
            <a:ext cx="1557924" cy="66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B15340-E35A-4C3C-B6B9-68D90C8FC142}"/>
              </a:ext>
            </a:extLst>
          </p:cNvPr>
          <p:cNvSpPr txBox="1">
            <a:spLocks/>
          </p:cNvSpPr>
          <p:nvPr/>
        </p:nvSpPr>
        <p:spPr bwMode="auto">
          <a:xfrm>
            <a:off x="175195" y="1029762"/>
            <a:ext cx="8672283" cy="544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1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2" indent="0">
              <a:spcBef>
                <a:spcPts val="0"/>
              </a:spcBef>
              <a:buSzPct val="95000"/>
              <a:buNone/>
              <a:tabLst>
                <a:tab pos="460375" algn="l"/>
              </a:tabLst>
            </a:pPr>
            <a:r>
              <a:rPr lang="en-US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Time-to-Market is Critical</a:t>
            </a:r>
          </a:p>
          <a:p>
            <a:pPr marL="228600" lvl="2" indent="0">
              <a:spcBef>
                <a:spcPts val="0"/>
              </a:spcBef>
              <a:buSzPct val="95000"/>
              <a:buNone/>
              <a:tabLst>
                <a:tab pos="460375" algn="l"/>
              </a:tabLst>
            </a:pPr>
            <a:endParaRPr lang="en-US" sz="2400" b="1" dirty="0">
              <a:latin typeface="Helvetica Neue"/>
              <a:cs typeface="Times New Roman" panose="02020603050405020304" pitchFamily="18" charset="0"/>
            </a:endParaRPr>
          </a:p>
          <a:p>
            <a:pPr marL="228600" lvl="2" indent="0">
              <a:spcBef>
                <a:spcPts val="0"/>
              </a:spcBef>
              <a:buSzPct val="95000"/>
              <a:buNone/>
              <a:tabLst>
                <a:tab pos="460375" algn="l"/>
              </a:tabLst>
            </a:pPr>
            <a:r>
              <a:rPr lang="en-US" b="1" dirty="0"/>
              <a:t>The COVID-19 emergency may cause foreclosures and sales in the residential market based on decreasing values and job loss</a:t>
            </a:r>
          </a:p>
          <a:p>
            <a:pPr marL="514350" lvl="3" indent="0">
              <a:spcBef>
                <a:spcPts val="0"/>
              </a:spcBef>
              <a:buSzPct val="95000"/>
              <a:buNone/>
              <a:tabLst>
                <a:tab pos="460375" algn="l"/>
              </a:tabLst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4738" lvl="4" indent="-342900">
              <a:spcBef>
                <a:spcPts val="0"/>
              </a:spcBef>
              <a:buSzPct val="95000"/>
              <a:buFont typeface="Wingdings" panose="05000000000000000000" pitchFamily="2" charset="2"/>
              <a:buChar char="Ø"/>
              <a:tabLst>
                <a:tab pos="460375" algn="l"/>
              </a:tabLst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Draft and execute addendum to the current Contract ASAP</a:t>
            </a:r>
          </a:p>
          <a:p>
            <a:pPr marL="1074738" lvl="4" indent="-342900">
              <a:spcBef>
                <a:spcPts val="0"/>
              </a:spcBef>
              <a:buSzPct val="95000"/>
              <a:buFont typeface="Wingdings" panose="05000000000000000000" pitchFamily="2" charset="2"/>
              <a:buChar char="Ø"/>
              <a:tabLst>
                <a:tab pos="460375" algn="l"/>
              </a:tabLst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4738" lvl="4" indent="-342900">
              <a:spcBef>
                <a:spcPts val="0"/>
              </a:spcBef>
              <a:buSzPct val="95000"/>
              <a:buFont typeface="Wingdings" panose="05000000000000000000" pitchFamily="2" charset="2"/>
              <a:buChar char="Ø"/>
              <a:tabLst>
                <a:tab pos="460375" algn="l"/>
              </a:tabLst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Go Live with the White Label “Out-of-the-Box” version of HMN-THOC immediately after the addendum is fully executed</a:t>
            </a:r>
          </a:p>
          <a:p>
            <a:pPr marL="731838" lvl="4" indent="0">
              <a:spcBef>
                <a:spcPts val="0"/>
              </a:spcBef>
              <a:buSzPct val="95000"/>
              <a:buNone/>
              <a:tabLst>
                <a:tab pos="460375" algn="l"/>
              </a:tabLst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4738" lvl="4" indent="-342900">
              <a:spcBef>
                <a:spcPts val="0"/>
              </a:spcBef>
              <a:buSzPct val="95000"/>
              <a:buFont typeface="Wingdings" panose="05000000000000000000" pitchFamily="2" charset="2"/>
              <a:buChar char="Ø"/>
              <a:tabLst>
                <a:tab pos="460375" algn="l"/>
              </a:tabLst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Make it </a:t>
            </a:r>
            <a:r>
              <a:rPr lang="en-US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Mandatory 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for all mortgage servicers that they must accept all Home Retention Cases and COVID-19 Forbearance requests from Nevadans who chose the Nevada consumer-direct Portal</a:t>
            </a:r>
          </a:p>
          <a:p>
            <a:pPr marL="731838" lvl="4" indent="0">
              <a:spcBef>
                <a:spcPts val="0"/>
              </a:spcBef>
              <a:buSzPct val="95000"/>
              <a:buNone/>
              <a:tabLst>
                <a:tab pos="460375" algn="l"/>
              </a:tabLst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	   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(See precedent set by The State of Nevada Foreclosure Mediation Program below)</a:t>
            </a:r>
          </a:p>
          <a:p>
            <a:pPr marL="731838" lvl="4" indent="0">
              <a:spcBef>
                <a:spcPts val="0"/>
              </a:spcBef>
              <a:buSzPct val="95000"/>
              <a:buNone/>
              <a:tabLst>
                <a:tab pos="460375" algn="l"/>
              </a:tabLst>
            </a:pPr>
            <a:r>
              <a:rPr lang="en-US" sz="1400" dirty="0">
                <a:cs typeface="Times New Roman" panose="02020603050405020304" pitchFamily="18" charset="0"/>
              </a:rPr>
              <a:t>	     </a:t>
            </a:r>
            <a:r>
              <a:rPr lang="en-US" sz="1400" b="1" dirty="0"/>
              <a:t>Rule 1.  The State of Nevada Foreclosure Mediation Program</a:t>
            </a:r>
          </a:p>
          <a:p>
            <a:pPr marL="0" indent="0">
              <a:buNone/>
            </a:pPr>
            <a:r>
              <a:rPr lang="en-US" sz="1400" dirty="0"/>
              <a:t>   		</a:t>
            </a:r>
            <a:r>
              <a:rPr lang="en-US" sz="1400" i="1" dirty="0"/>
              <a:t>Availability of program. </a:t>
            </a:r>
            <a:r>
              <a:rPr lang="en-US" sz="1400" dirty="0"/>
              <a:t>Subject to limited exceptions set forth in Rule 11 hereafter, the 			Foreclosure 	Mediation Program is </a:t>
            </a:r>
            <a:r>
              <a:rPr lang="en-US" sz="1400" b="1" dirty="0"/>
              <a:t>mandatory</a:t>
            </a:r>
            <a:r>
              <a:rPr lang="en-US" sz="1400" dirty="0"/>
              <a:t> when the grantor or person who holds title 		of record of an owner-occupied residence timely files the Petition for Mediation 			Assistance.</a:t>
            </a:r>
          </a:p>
          <a:p>
            <a:pPr marL="1074738" lvl="4" indent="-342900">
              <a:spcBef>
                <a:spcPts val="0"/>
              </a:spcBef>
              <a:buSzPct val="95000"/>
              <a:buFont typeface="Wingdings" panose="05000000000000000000" pitchFamily="2" charset="2"/>
              <a:buChar char="Ø"/>
              <a:tabLst>
                <a:tab pos="460375" algn="l"/>
              </a:tabLst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6125" lvl="3" indent="-231775">
              <a:spcBef>
                <a:spcPts val="0"/>
              </a:spcBef>
              <a:buSzPct val="95000"/>
              <a:tabLst>
                <a:tab pos="460375" algn="l"/>
              </a:tabLst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3" indent="0">
              <a:spcBef>
                <a:spcPts val="0"/>
              </a:spcBef>
              <a:buSzPct val="95000"/>
              <a:buNone/>
              <a:tabLst>
                <a:tab pos="460375" algn="l"/>
              </a:tabLst>
            </a:pPr>
            <a:endParaRPr lang="en-US" dirty="0">
              <a:solidFill>
                <a:srgbClr val="6D726E"/>
              </a:solidFill>
            </a:endParaRPr>
          </a:p>
          <a:p>
            <a:pPr marL="514350" lvl="3" indent="0">
              <a:spcBef>
                <a:spcPts val="0"/>
              </a:spcBef>
              <a:buSzPct val="95000"/>
              <a:buNone/>
              <a:tabLst>
                <a:tab pos="460375" algn="l"/>
              </a:tabLst>
            </a:pPr>
            <a:endParaRPr lang="en-US" dirty="0">
              <a:solidFill>
                <a:srgbClr val="6D726E"/>
              </a:solidFill>
            </a:endParaRPr>
          </a:p>
          <a:p>
            <a:pPr marL="746125" lvl="3" indent="-231775">
              <a:spcBef>
                <a:spcPts val="0"/>
              </a:spcBef>
              <a:buSzPct val="95000"/>
              <a:tabLst>
                <a:tab pos="460375" algn="l"/>
              </a:tabLst>
            </a:pPr>
            <a:endParaRPr lang="en-US" dirty="0">
              <a:solidFill>
                <a:srgbClr val="6D726E"/>
              </a:solidFill>
            </a:endParaRPr>
          </a:p>
          <a:p>
            <a:pPr marL="746125" lvl="3" indent="-231775">
              <a:spcBef>
                <a:spcPts val="0"/>
              </a:spcBef>
              <a:buSzPct val="95000"/>
              <a:tabLst>
                <a:tab pos="460375" algn="l"/>
              </a:tabLst>
            </a:pPr>
            <a:endParaRPr lang="en-US" dirty="0">
              <a:solidFill>
                <a:srgbClr val="6D726E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D9DBA57-3929-40EC-98FB-AEF0F8338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362" y="200696"/>
            <a:ext cx="4633682" cy="364074"/>
          </a:xfrm>
        </p:spPr>
        <p:txBody>
          <a:bodyPr/>
          <a:lstStyle/>
          <a:p>
            <a:r>
              <a:rPr lang="en-US" b="1" dirty="0"/>
              <a:t>Recommendation/Next Steps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22E197-A518-436F-9AEB-88DCDB64CD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- 10 -</a:t>
            </a:r>
          </a:p>
        </p:txBody>
      </p:sp>
    </p:spTree>
    <p:extLst>
      <p:ext uri="{BB962C8B-B14F-4D97-AF65-F5344CB8AC3E}">
        <p14:creationId xmlns:p14="http://schemas.microsoft.com/office/powerpoint/2010/main" val="1527339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2020 IndiSoft LLC</a:t>
            </a:r>
          </a:p>
        </p:txBody>
      </p:sp>
      <p:pic>
        <p:nvPicPr>
          <p:cNvPr id="17" name="Picture 8" descr="The HomeownerConnect Portal Logo">
            <a:hlinkClick r:id="rId2"/>
            <a:extLst>
              <a:ext uri="{FF2B5EF4-FFF2-40B4-BE49-F238E27FC236}">
                <a16:creationId xmlns:a16="http://schemas.microsoft.com/office/drawing/2014/main" id="{62AE1BB2-1534-4B34-8D9F-AB7494631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438" y="19096"/>
            <a:ext cx="1557924" cy="66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B15340-E35A-4C3C-B6B9-68D90C8FC142}"/>
              </a:ext>
            </a:extLst>
          </p:cNvPr>
          <p:cNvSpPr txBox="1">
            <a:spLocks/>
          </p:cNvSpPr>
          <p:nvPr/>
        </p:nvSpPr>
        <p:spPr bwMode="auto">
          <a:xfrm>
            <a:off x="319317" y="1048276"/>
            <a:ext cx="8505365" cy="544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1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2" indent="0">
              <a:spcBef>
                <a:spcPts val="0"/>
              </a:spcBef>
              <a:buSzPct val="95000"/>
              <a:buNone/>
              <a:tabLst>
                <a:tab pos="460375" algn="l"/>
              </a:tabLst>
            </a:pP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Time-to-Market is Critical 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(Continued)</a:t>
            </a:r>
          </a:p>
          <a:p>
            <a:pPr marL="514350" lvl="3" indent="0">
              <a:spcBef>
                <a:spcPts val="0"/>
              </a:spcBef>
              <a:buSzPct val="95000"/>
              <a:buNone/>
              <a:tabLst>
                <a:tab pos="460375" algn="l"/>
              </a:tabLst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4738" lvl="4" indent="-342900">
              <a:spcBef>
                <a:spcPts val="0"/>
              </a:spcBef>
              <a:buSzPct val="95000"/>
              <a:buFont typeface="Wingdings" panose="05000000000000000000" pitchFamily="2" charset="2"/>
              <a:buChar char="Ø"/>
              <a:tabLst>
                <a:tab pos="460375" algn="l"/>
              </a:tabLst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Link “HMN - THOC” to </a:t>
            </a:r>
            <a:r>
              <a:rPr lang="en-US" sz="1800" dirty="0">
                <a:hlinkClick r:id="rId4"/>
              </a:rPr>
              <a:t>COVID-19: Helpful Resources for Nevadans </a:t>
            </a:r>
            <a:r>
              <a:rPr lang="en-US" sz="1800" dirty="0"/>
              <a:t>on </a:t>
            </a:r>
            <a:r>
              <a:rPr lang="en-US" sz="1800" dirty="0">
                <a:hlinkClick r:id="rId5"/>
              </a:rPr>
              <a:t>https://www.leg.state.nv.us/</a:t>
            </a:r>
            <a:endParaRPr lang="en-US" sz="1800" dirty="0"/>
          </a:p>
          <a:p>
            <a:pPr marL="731838" lvl="4" indent="0">
              <a:spcBef>
                <a:spcPts val="0"/>
              </a:spcBef>
              <a:buSzPct val="95000"/>
              <a:buNone/>
              <a:tabLst>
                <a:tab pos="460375" algn="l"/>
              </a:tabLst>
            </a:pPr>
            <a:endParaRPr lang="en-US" sz="1600" dirty="0"/>
          </a:p>
          <a:p>
            <a:pPr marL="1074738" lvl="4" indent="-342900">
              <a:spcBef>
                <a:spcPts val="0"/>
              </a:spcBef>
              <a:buSzPct val="95000"/>
              <a:buFont typeface="Wingdings" panose="05000000000000000000" pitchFamily="2" charset="2"/>
              <a:buChar char="Ø"/>
              <a:tabLst>
                <a:tab pos="460375" algn="l"/>
              </a:tabLst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Link “HMN - THOC” to 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http://www.homemnv.org/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31838" lvl="4" indent="0">
              <a:spcBef>
                <a:spcPts val="0"/>
              </a:spcBef>
              <a:buSzPct val="95000"/>
              <a:buNone/>
              <a:tabLst>
                <a:tab pos="460375" algn="l"/>
              </a:tabLst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4738" lvl="4" indent="-342900">
              <a:spcBef>
                <a:spcPts val="0"/>
              </a:spcBef>
              <a:buSzPct val="95000"/>
              <a:buFont typeface="Wingdings" panose="05000000000000000000" pitchFamily="2" charset="2"/>
              <a:buChar char="Ø"/>
              <a:tabLst>
                <a:tab pos="460375" algn="l"/>
              </a:tabLst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Include the recommended post-implementation program-management plan outlined in Appendices H,I &amp; J.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14350" lvl="3" indent="0">
              <a:spcBef>
                <a:spcPts val="0"/>
              </a:spcBef>
              <a:buSzPct val="95000"/>
              <a:buNone/>
              <a:tabLst>
                <a:tab pos="460375" algn="l"/>
              </a:tabLst>
            </a:pPr>
            <a:endParaRPr lang="en-US" dirty="0">
              <a:solidFill>
                <a:srgbClr val="6D726E"/>
              </a:solidFill>
            </a:endParaRPr>
          </a:p>
          <a:p>
            <a:pPr marL="514350" lvl="3" indent="0">
              <a:spcBef>
                <a:spcPts val="0"/>
              </a:spcBef>
              <a:buSzPct val="95000"/>
              <a:buNone/>
              <a:tabLst>
                <a:tab pos="460375" algn="l"/>
              </a:tabLst>
            </a:pPr>
            <a:endParaRPr lang="en-US" dirty="0">
              <a:solidFill>
                <a:srgbClr val="6D726E"/>
              </a:solidFill>
            </a:endParaRPr>
          </a:p>
          <a:p>
            <a:pPr marL="746125" lvl="3" indent="-231775">
              <a:spcBef>
                <a:spcPts val="0"/>
              </a:spcBef>
              <a:buSzPct val="95000"/>
              <a:tabLst>
                <a:tab pos="460375" algn="l"/>
              </a:tabLst>
            </a:pPr>
            <a:endParaRPr lang="en-US" dirty="0">
              <a:solidFill>
                <a:srgbClr val="6D726E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D9DBA57-3929-40EC-98FB-AEF0F8338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362" y="200696"/>
            <a:ext cx="4633682" cy="364074"/>
          </a:xfrm>
        </p:spPr>
        <p:txBody>
          <a:bodyPr/>
          <a:lstStyle/>
          <a:p>
            <a:r>
              <a:rPr lang="en-US" b="1" dirty="0"/>
              <a:t>Recommendation/Next Steps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22E197-A518-436F-9AEB-88DCDB64CD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- 11 -</a:t>
            </a:r>
          </a:p>
        </p:txBody>
      </p:sp>
    </p:spTree>
    <p:extLst>
      <p:ext uri="{BB962C8B-B14F-4D97-AF65-F5344CB8AC3E}">
        <p14:creationId xmlns:p14="http://schemas.microsoft.com/office/powerpoint/2010/main" val="2322564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2020 IndiSoft LLC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DB9322-9C8F-4D8A-9DB4-4E94D5953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99" y="1023940"/>
            <a:ext cx="1741020" cy="6737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F5D661-C2C2-4AF2-919D-2D98F2C94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17" y="1070359"/>
            <a:ext cx="3105583" cy="743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66BD27-0D32-4F86-A904-4640ABB69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85" y="2148406"/>
            <a:ext cx="1556896" cy="1136594"/>
          </a:xfrm>
          <a:prstGeom prst="rect">
            <a:avLst/>
          </a:prstGeom>
        </p:spPr>
      </p:pic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632B4FBA-A19A-4D1C-9428-4514AAB766B2}"/>
              </a:ext>
            </a:extLst>
          </p:cNvPr>
          <p:cNvSpPr/>
          <p:nvPr/>
        </p:nvSpPr>
        <p:spPr>
          <a:xfrm>
            <a:off x="420372" y="5311960"/>
            <a:ext cx="1852922" cy="1065333"/>
          </a:xfrm>
          <a:prstGeom prst="roundRect">
            <a:avLst>
              <a:gd name="adj" fmla="val 10000"/>
            </a:avLst>
          </a:prstGeom>
          <a:blipFill rotWithShape="1">
            <a:blip r:embed="rId5"/>
            <a:srcRect/>
            <a:stretch>
              <a:fillRect r="-57" b="-9256"/>
            </a:stretch>
          </a:blip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347564-1637-475C-B34B-A2B3830AD2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253" y="2290898"/>
            <a:ext cx="3555390" cy="803989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868BE234-E6ED-462A-BBCD-848239F00D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746" y="3795133"/>
            <a:ext cx="1991842" cy="123038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E67F57C-1605-4C9F-9B22-843D7362C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53" y="35690"/>
            <a:ext cx="7951304" cy="52931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C5F"/>
                </a:solidFill>
              </a:rPr>
              <a:t>Appendix A – Key Clients</a:t>
            </a:r>
            <a:r>
              <a:rPr lang="en-US" sz="3400" b="1" dirty="0">
                <a:solidFill>
                  <a:srgbClr val="002C5F"/>
                </a:solidFill>
                <a:latin typeface="Helvetica Neue"/>
              </a:rPr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9AF0AC0-4381-6A4A-A514-B25AF11D52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808" y="864720"/>
            <a:ext cx="1208093" cy="12570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E5A1BF-903D-3D42-9E8F-5B905DF72A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246" y="5339751"/>
            <a:ext cx="1748843" cy="1009749"/>
          </a:xfrm>
          <a:prstGeom prst="rect">
            <a:avLst/>
          </a:prstGeom>
        </p:spPr>
      </p:pic>
      <p:pic>
        <p:nvPicPr>
          <p:cNvPr id="6146" name="Picture 2" descr="Desert Financial Fiesta Bowl Parade, Presented by Cheez-It ...">
            <a:extLst>
              <a:ext uri="{FF2B5EF4-FFF2-40B4-BE49-F238E27FC236}">
                <a16:creationId xmlns:a16="http://schemas.microsoft.com/office/drawing/2014/main" id="{4B7F3303-7E66-4801-8F54-0356DC7E3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5413065"/>
            <a:ext cx="2241629" cy="86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 Number Placeholder 11">
            <a:extLst>
              <a:ext uri="{FF2B5EF4-FFF2-40B4-BE49-F238E27FC236}">
                <a16:creationId xmlns:a16="http://schemas.microsoft.com/office/drawing/2014/main" id="{DC19B404-B9AE-6248-A9E7-BB1494DE97D7}"/>
              </a:ext>
            </a:extLst>
          </p:cNvPr>
          <p:cNvSpPr txBox="1">
            <a:spLocks/>
          </p:cNvSpPr>
          <p:nvPr/>
        </p:nvSpPr>
        <p:spPr>
          <a:xfrm>
            <a:off x="3276601" y="6667500"/>
            <a:ext cx="2133600" cy="19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800" dirty="0"/>
              <a:t>- 12 -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775617-2B6D-0943-B1BC-F9CC846AD4F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2116" b="22016"/>
          <a:stretch/>
        </p:blipFill>
        <p:spPr>
          <a:xfrm>
            <a:off x="3733800" y="3894236"/>
            <a:ext cx="1676400" cy="9365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232263-F7DF-E24A-8DAD-F0C07565F78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28729" b="27382"/>
          <a:stretch/>
        </p:blipFill>
        <p:spPr>
          <a:xfrm>
            <a:off x="420372" y="3923877"/>
            <a:ext cx="2476500" cy="10869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DD3C11-4A48-0648-87BE-4672933B5F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84844" y="2072386"/>
            <a:ext cx="2594113" cy="124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0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71499" y="1835105"/>
            <a:ext cx="3925887" cy="4291057"/>
          </a:xfrm>
        </p:spPr>
        <p:txBody>
          <a:bodyPr anchor="t" anchorCtr="0"/>
          <a:lstStyle/>
          <a:p>
            <a:pPr marL="112713" lvl="0" indent="-112713">
              <a:lnSpc>
                <a:spcPct val="100000"/>
              </a:lnSpc>
              <a:spcBef>
                <a:spcPts val="0"/>
              </a:spcBef>
              <a:buClr>
                <a:srgbClr val="BE511F"/>
              </a:buClr>
              <a:buSzPct val="120000"/>
              <a:tabLst>
                <a:tab pos="112713" algn="l"/>
              </a:tabLst>
            </a:pPr>
            <a:r>
              <a:rPr lang="en-US" sz="1100" b="1" u="sng" dirty="0">
                <a:solidFill>
                  <a:srgbClr val="002C5F"/>
                </a:solidFill>
              </a:rPr>
              <a:t>Enrolled Top Servicers (2008-2011)</a:t>
            </a:r>
            <a:r>
              <a:rPr lang="en-US" sz="1100" b="0" dirty="0">
                <a:solidFill>
                  <a:srgbClr val="6D726E"/>
                </a:solidFill>
              </a:rPr>
              <a:t> Enlisted 19 of the top 20 servicers, servicing more than 80% of the residential mortgages in the United States. </a:t>
            </a:r>
          </a:p>
          <a:p>
            <a:pPr marL="112713" lvl="0" indent="-112713">
              <a:lnSpc>
                <a:spcPct val="100000"/>
              </a:lnSpc>
              <a:spcBef>
                <a:spcPts val="0"/>
              </a:spcBef>
              <a:buClr>
                <a:srgbClr val="BE511F"/>
              </a:buClr>
              <a:buSzPct val="120000"/>
              <a:tabLst>
                <a:tab pos="112713" algn="l"/>
              </a:tabLst>
            </a:pPr>
            <a:endParaRPr lang="en-US" sz="1100" u="sng" dirty="0">
              <a:solidFill>
                <a:srgbClr val="002C5F"/>
              </a:solidFill>
            </a:endParaRPr>
          </a:p>
          <a:p>
            <a:pPr marL="112713" lvl="0" indent="-112713">
              <a:lnSpc>
                <a:spcPct val="100000"/>
              </a:lnSpc>
              <a:spcBef>
                <a:spcPts val="0"/>
              </a:spcBef>
              <a:buClr>
                <a:srgbClr val="BE511F"/>
              </a:buClr>
              <a:buSzPct val="120000"/>
              <a:tabLst>
                <a:tab pos="112713" algn="l"/>
              </a:tabLst>
            </a:pPr>
            <a:r>
              <a:rPr lang="en-US" sz="1100" b="1" u="sng" dirty="0">
                <a:solidFill>
                  <a:srgbClr val="002C5F"/>
                </a:solidFill>
              </a:rPr>
              <a:t>Launched Consumer Direct Portal (2011)</a:t>
            </a:r>
            <a:r>
              <a:rPr lang="en-US" sz="1100" b="1" dirty="0">
                <a:solidFill>
                  <a:srgbClr val="002C5F"/>
                </a:solidFill>
              </a:rPr>
              <a:t>  </a:t>
            </a:r>
            <a:r>
              <a:rPr lang="en-US" sz="1100" b="0" dirty="0">
                <a:solidFill>
                  <a:srgbClr val="6D726E"/>
                </a:solidFill>
              </a:rPr>
              <a:t>Allowed homeowners to submit workout packages directly to a servicer and get connected with a counselor.</a:t>
            </a:r>
          </a:p>
          <a:p>
            <a:pPr marL="112713" lvl="0" indent="-112713">
              <a:lnSpc>
                <a:spcPct val="100000"/>
              </a:lnSpc>
              <a:spcBef>
                <a:spcPts val="0"/>
              </a:spcBef>
              <a:buClr>
                <a:srgbClr val="BE511F"/>
              </a:buClr>
              <a:buSzPct val="120000"/>
              <a:tabLst>
                <a:tab pos="112713" algn="l"/>
              </a:tabLst>
            </a:pPr>
            <a:endParaRPr lang="en-US" sz="1100" u="sng" dirty="0">
              <a:solidFill>
                <a:srgbClr val="002C5F"/>
              </a:solidFill>
            </a:endParaRPr>
          </a:p>
          <a:p>
            <a:pPr marL="112713" lvl="0" indent="-112713">
              <a:lnSpc>
                <a:spcPct val="100000"/>
              </a:lnSpc>
              <a:spcBef>
                <a:spcPts val="0"/>
              </a:spcBef>
              <a:buClr>
                <a:srgbClr val="BE511F"/>
              </a:buClr>
              <a:buSzPct val="120000"/>
              <a:tabLst>
                <a:tab pos="112713" algn="l"/>
              </a:tabLst>
            </a:pPr>
            <a:r>
              <a:rPr lang="en-US" sz="1100" b="1" u="sng" dirty="0">
                <a:solidFill>
                  <a:srgbClr val="002C5F"/>
                </a:solidFill>
              </a:rPr>
              <a:t>Emergency Homeowner Loan Program (2011</a:t>
            </a:r>
            <a:r>
              <a:rPr lang="en-US" sz="1100" b="1" u="sng" dirty="0">
                <a:solidFill>
                  <a:srgbClr val="6D726E"/>
                </a:solidFill>
              </a:rPr>
              <a:t>)</a:t>
            </a:r>
            <a:r>
              <a:rPr lang="en-US" sz="1100" b="1" dirty="0">
                <a:solidFill>
                  <a:srgbClr val="6D726E"/>
                </a:solidFill>
              </a:rPr>
              <a:t>  </a:t>
            </a:r>
            <a:r>
              <a:rPr lang="en-US" sz="1100" b="0" dirty="0">
                <a:solidFill>
                  <a:srgbClr val="6D726E"/>
                </a:solidFill>
              </a:rPr>
              <a:t>Selected by HUD and NeighborWorks as the required technology platform for the EHLP program.</a:t>
            </a:r>
          </a:p>
          <a:p>
            <a:pPr marL="112713" lvl="0" indent="-112713">
              <a:lnSpc>
                <a:spcPct val="100000"/>
              </a:lnSpc>
              <a:spcBef>
                <a:spcPts val="0"/>
              </a:spcBef>
              <a:buClr>
                <a:srgbClr val="BE511F"/>
              </a:buClr>
              <a:buSzPct val="120000"/>
              <a:tabLst>
                <a:tab pos="112713" algn="l"/>
              </a:tabLst>
            </a:pPr>
            <a:endParaRPr lang="en-US" sz="1100" dirty="0">
              <a:solidFill>
                <a:srgbClr val="002C5F"/>
              </a:solidFill>
            </a:endParaRPr>
          </a:p>
          <a:p>
            <a:pPr marL="112713" lvl="0" indent="-112713">
              <a:lnSpc>
                <a:spcPct val="100000"/>
              </a:lnSpc>
              <a:spcBef>
                <a:spcPts val="0"/>
              </a:spcBef>
              <a:buClr>
                <a:srgbClr val="BE511F"/>
              </a:buClr>
              <a:buSzPct val="120000"/>
              <a:tabLst>
                <a:tab pos="112713" algn="l"/>
              </a:tabLst>
            </a:pPr>
            <a:r>
              <a:rPr lang="en-US" sz="1100" b="1" u="sng" dirty="0">
                <a:solidFill>
                  <a:srgbClr val="002C5F"/>
                </a:solidFill>
              </a:rPr>
              <a:t>National Mortgage Settlement (2012)</a:t>
            </a:r>
            <a:r>
              <a:rPr lang="en-US" sz="1100" b="1" dirty="0">
                <a:solidFill>
                  <a:srgbClr val="002C5F"/>
                </a:solidFill>
              </a:rPr>
              <a:t>  </a:t>
            </a:r>
            <a:r>
              <a:rPr lang="en-US" sz="1100" b="0" dirty="0">
                <a:solidFill>
                  <a:srgbClr val="6D726E"/>
                </a:solidFill>
              </a:rPr>
              <a:t>Named in Section IV.E.3 as the model required web portal to be emulated, if not used, for consumers &amp; counselors.</a:t>
            </a:r>
          </a:p>
          <a:p>
            <a:pPr marL="112713" lvl="0" indent="-112713">
              <a:lnSpc>
                <a:spcPct val="100000"/>
              </a:lnSpc>
              <a:spcBef>
                <a:spcPts val="0"/>
              </a:spcBef>
              <a:buClr>
                <a:srgbClr val="BE511F"/>
              </a:buClr>
              <a:buSzPct val="120000"/>
              <a:tabLst>
                <a:tab pos="112713" algn="l"/>
              </a:tabLst>
            </a:pPr>
            <a:endParaRPr lang="en-US" sz="1100" u="sng" dirty="0">
              <a:solidFill>
                <a:srgbClr val="002C5F"/>
              </a:solidFill>
            </a:endParaRPr>
          </a:p>
          <a:p>
            <a:pPr marL="112713" lvl="0" indent="-112713">
              <a:lnSpc>
                <a:spcPct val="100000"/>
              </a:lnSpc>
              <a:spcBef>
                <a:spcPts val="0"/>
              </a:spcBef>
              <a:buClr>
                <a:srgbClr val="BE511F"/>
              </a:buClr>
              <a:buSzPct val="120000"/>
              <a:tabLst>
                <a:tab pos="112713" algn="l"/>
              </a:tabLst>
            </a:pPr>
            <a:r>
              <a:rPr lang="en-US" sz="1100" b="1" u="sng" dirty="0">
                <a:solidFill>
                  <a:srgbClr val="002C5F"/>
                </a:solidFill>
              </a:rPr>
              <a:t>Started Non-Retention Alternatives (2012)</a:t>
            </a:r>
            <a:r>
              <a:rPr lang="en-US" sz="1100" b="1" dirty="0">
                <a:solidFill>
                  <a:srgbClr val="002C5F"/>
                </a:solidFill>
              </a:rPr>
              <a:t> </a:t>
            </a:r>
            <a:r>
              <a:rPr lang="en-US" sz="1100" b="0" dirty="0">
                <a:solidFill>
                  <a:srgbClr val="6D726E"/>
                </a:solidFill>
              </a:rPr>
              <a:t>Added non-retention options (short sales and deeds-in-lieu) to the platform.</a:t>
            </a:r>
          </a:p>
          <a:p>
            <a:pPr marL="112713" lvl="0" indent="-112713">
              <a:lnSpc>
                <a:spcPct val="100000"/>
              </a:lnSpc>
              <a:spcBef>
                <a:spcPts val="0"/>
              </a:spcBef>
              <a:buClr>
                <a:srgbClr val="BE511F"/>
              </a:buClr>
              <a:buSzPct val="120000"/>
              <a:tabLst>
                <a:tab pos="112713" algn="l"/>
              </a:tabLst>
            </a:pPr>
            <a:endParaRPr lang="en-US" sz="1100" u="sng" dirty="0">
              <a:solidFill>
                <a:srgbClr val="002C5F"/>
              </a:solidFill>
            </a:endParaRPr>
          </a:p>
          <a:p>
            <a:pPr marL="112713" lvl="0" indent="-112713">
              <a:lnSpc>
                <a:spcPct val="100000"/>
              </a:lnSpc>
              <a:spcBef>
                <a:spcPts val="0"/>
              </a:spcBef>
              <a:buClr>
                <a:srgbClr val="BE511F"/>
              </a:buClr>
              <a:buSzPct val="120000"/>
              <a:tabLst>
                <a:tab pos="112713" algn="l"/>
              </a:tabLst>
            </a:pPr>
            <a:r>
              <a:rPr lang="en-US" sz="1100" b="1" u="sng" dirty="0">
                <a:solidFill>
                  <a:srgbClr val="002C5F"/>
                </a:solidFill>
              </a:rPr>
              <a:t>Bank of America (2012-13)</a:t>
            </a:r>
            <a:r>
              <a:rPr lang="en-US" sz="1100" b="1" dirty="0">
                <a:solidFill>
                  <a:srgbClr val="002C5F"/>
                </a:solidFill>
              </a:rPr>
              <a:t>  </a:t>
            </a:r>
            <a:r>
              <a:rPr lang="en-US" sz="1100" b="0" dirty="0">
                <a:solidFill>
                  <a:srgbClr val="6D726E"/>
                </a:solidFill>
              </a:rPr>
              <a:t>Completed an integration with their loan servicing system and channel for all third parties to submit packages.</a:t>
            </a:r>
          </a:p>
          <a:p>
            <a:pPr marL="112713" lvl="1" indent="-112713">
              <a:spcBef>
                <a:spcPts val="0"/>
              </a:spcBef>
              <a:buClr>
                <a:srgbClr val="BE511F"/>
              </a:buClr>
              <a:buSzPct val="120000"/>
              <a:buFont typeface="Arial" charset="0"/>
              <a:buChar char="•"/>
              <a:tabLst>
                <a:tab pos="112713" algn="l"/>
              </a:tabLst>
            </a:pPr>
            <a:endParaRPr lang="en-US" sz="900" b="1" u="sng" dirty="0">
              <a:solidFill>
                <a:srgbClr val="002C5F"/>
              </a:solidFill>
              <a:latin typeface="Helvetica Neue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962400" cy="4297364"/>
          </a:xfrm>
        </p:spPr>
        <p:txBody>
          <a:bodyPr/>
          <a:lstStyle/>
          <a:p>
            <a:pPr marL="112713" lvl="1" indent="-112713">
              <a:spcBef>
                <a:spcPts val="0"/>
              </a:spcBef>
              <a:buClr>
                <a:srgbClr val="BE511F"/>
              </a:buClr>
              <a:buSzPct val="120000"/>
              <a:buFont typeface="Arial" charset="0"/>
              <a:buChar char="•"/>
              <a:tabLst>
                <a:tab pos="112713" algn="l"/>
              </a:tabLst>
            </a:pPr>
            <a:r>
              <a:rPr lang="en-US" sz="1100" b="1" u="sng" dirty="0">
                <a:solidFill>
                  <a:srgbClr val="002C5F"/>
                </a:solidFill>
                <a:ea typeface="Helvetica Neue" charset="0"/>
                <a:cs typeface="Helvetica Neue" charset="0"/>
              </a:rPr>
              <a:t>Treasury Directive 13-08 (2013)</a:t>
            </a:r>
            <a:r>
              <a:rPr lang="en-US" sz="1100" b="1" dirty="0">
                <a:solidFill>
                  <a:srgbClr val="002C5F"/>
                </a:solidFill>
                <a:ea typeface="Helvetica Neue" charset="0"/>
                <a:cs typeface="Helvetica Neue" charset="0"/>
              </a:rPr>
              <a:t> </a:t>
            </a:r>
            <a:r>
              <a:rPr lang="en-US" sz="1100" dirty="0">
                <a:solidFill>
                  <a:srgbClr val="6D726E"/>
                </a:solidFill>
                <a:ea typeface="Helvetica Neue" charset="0"/>
                <a:cs typeface="Helvetica Neue" charset="0"/>
              </a:rPr>
              <a:t>Developed a construct for compliance with Post-Modification counseling requirements.</a:t>
            </a:r>
            <a:r>
              <a:rPr lang="en-US" sz="1100" b="1" u="sng" dirty="0">
                <a:solidFill>
                  <a:srgbClr val="002C5F"/>
                </a:solidFill>
                <a:ea typeface="Helvetica Neue" charset="0"/>
                <a:cs typeface="Helvetica Neue" charset="0"/>
              </a:rPr>
              <a:t> </a:t>
            </a:r>
          </a:p>
          <a:p>
            <a:pPr marL="112713" lvl="1" indent="-112713">
              <a:spcBef>
                <a:spcPts val="0"/>
              </a:spcBef>
              <a:buClr>
                <a:srgbClr val="BE511F"/>
              </a:buClr>
              <a:buSzPct val="120000"/>
              <a:buFont typeface="Arial" charset="0"/>
              <a:buChar char="•"/>
              <a:tabLst>
                <a:tab pos="112713" algn="l"/>
              </a:tabLst>
            </a:pPr>
            <a:endParaRPr lang="en-US" sz="1100" b="1" u="sng" dirty="0">
              <a:solidFill>
                <a:srgbClr val="002C5F"/>
              </a:solidFill>
              <a:ea typeface="Helvetica Neue" charset="0"/>
              <a:cs typeface="Helvetica Neue" charset="0"/>
            </a:endParaRPr>
          </a:p>
          <a:p>
            <a:pPr marL="112713" lvl="1" indent="-112713">
              <a:spcBef>
                <a:spcPts val="0"/>
              </a:spcBef>
              <a:buClr>
                <a:srgbClr val="BE511F"/>
              </a:buClr>
              <a:buSzPct val="120000"/>
              <a:buFont typeface="Arial" charset="0"/>
              <a:buChar char="•"/>
              <a:tabLst>
                <a:tab pos="112713" algn="l"/>
              </a:tabLst>
            </a:pPr>
            <a:r>
              <a:rPr lang="en-US" sz="1100" b="1" u="sng" dirty="0">
                <a:solidFill>
                  <a:srgbClr val="002C5F"/>
                </a:solidFill>
                <a:ea typeface="Helvetica Neue" charset="0"/>
                <a:cs typeface="Helvetica Neue" charset="0"/>
              </a:rPr>
              <a:t>Home Affordable Program (2013)</a:t>
            </a:r>
            <a:r>
              <a:rPr lang="en-US" sz="1100" b="1" dirty="0">
                <a:solidFill>
                  <a:srgbClr val="002C5F"/>
                </a:solidFill>
                <a:ea typeface="Helvetica Neue" charset="0"/>
                <a:cs typeface="Helvetica Neue" charset="0"/>
              </a:rPr>
              <a:t>  </a:t>
            </a:r>
            <a:r>
              <a:rPr lang="en-US" sz="1100" dirty="0">
                <a:solidFill>
                  <a:srgbClr val="6D726E"/>
                </a:solidFill>
                <a:ea typeface="Helvetica Neue" charset="0"/>
                <a:cs typeface="Helvetica Neue" charset="0"/>
              </a:rPr>
              <a:t>Selected by Treasury Department and NeighborWorks as the required technology platform for implementation of Treasury Directive 13-01, requiring HLP use in order for housing counselors to get paid for loss mitigation counseling and document collection.</a:t>
            </a:r>
          </a:p>
          <a:p>
            <a:pPr marL="112713" lvl="1" indent="-112713">
              <a:spcBef>
                <a:spcPts val="0"/>
              </a:spcBef>
              <a:buClr>
                <a:srgbClr val="BE511F"/>
              </a:buClr>
              <a:buSzPct val="120000"/>
              <a:buNone/>
              <a:tabLst>
                <a:tab pos="112713" algn="l"/>
              </a:tabLst>
            </a:pPr>
            <a:endParaRPr lang="en-US" sz="1100" dirty="0">
              <a:solidFill>
                <a:srgbClr val="6D726E"/>
              </a:solidFill>
              <a:ea typeface="Helvetica Neue" charset="0"/>
              <a:cs typeface="Helvetica Neue" charset="0"/>
            </a:endParaRPr>
          </a:p>
          <a:p>
            <a:pPr marL="112713" lvl="1" indent="-112713">
              <a:spcBef>
                <a:spcPts val="0"/>
              </a:spcBef>
              <a:buClr>
                <a:srgbClr val="BE511F"/>
              </a:buClr>
              <a:buSzPct val="120000"/>
              <a:buFont typeface="Arial" charset="0"/>
              <a:buChar char="•"/>
              <a:tabLst>
                <a:tab pos="112713" algn="l"/>
              </a:tabLst>
            </a:pPr>
            <a:r>
              <a:rPr lang="en-US" sz="1100" b="1" u="sng" dirty="0">
                <a:solidFill>
                  <a:srgbClr val="002C5F"/>
                </a:solidFill>
                <a:ea typeface="Helvetica Neue" charset="0"/>
                <a:cs typeface="Helvetica Neue" charset="0"/>
              </a:rPr>
              <a:t>Mortgage Servicing Rights Transfer (2013)</a:t>
            </a:r>
            <a:r>
              <a:rPr lang="en-US" sz="1100" b="1" dirty="0">
                <a:solidFill>
                  <a:srgbClr val="002C5F"/>
                </a:solidFill>
                <a:ea typeface="Helvetica Neue" charset="0"/>
                <a:cs typeface="Helvetica Neue" charset="0"/>
              </a:rPr>
              <a:t>  </a:t>
            </a:r>
            <a:r>
              <a:rPr lang="en-US" sz="1100" dirty="0">
                <a:solidFill>
                  <a:srgbClr val="6D726E"/>
                </a:solidFill>
                <a:ea typeface="Helvetica Neue" charset="0"/>
                <a:cs typeface="Helvetica Neue" charset="0"/>
              </a:rPr>
              <a:t>Implemented a utility to allow the transfer of workouts-in-progress for MSR cases between servicers.</a:t>
            </a:r>
          </a:p>
          <a:p>
            <a:pPr marL="112713" lvl="1" indent="-112713">
              <a:spcBef>
                <a:spcPts val="0"/>
              </a:spcBef>
              <a:buFont typeface="Arial" charset="0"/>
              <a:buChar char="•"/>
              <a:tabLst>
                <a:tab pos="112713" algn="l"/>
              </a:tabLst>
            </a:pPr>
            <a:endParaRPr lang="en-US" sz="1100" dirty="0">
              <a:solidFill>
                <a:srgbClr val="6D726E"/>
              </a:solidFill>
              <a:ea typeface="Helvetica Neue" charset="0"/>
              <a:cs typeface="Helvetica Neue" charset="0"/>
            </a:endParaRPr>
          </a:p>
          <a:p>
            <a:pPr marL="112713" lvl="1" indent="-112713">
              <a:spcBef>
                <a:spcPts val="0"/>
              </a:spcBef>
              <a:buClr>
                <a:srgbClr val="BE511F"/>
              </a:buClr>
              <a:buSzPct val="120000"/>
              <a:buFont typeface="Arial" panose="020B0604020202020204" pitchFamily="34" charset="0"/>
              <a:buChar char="•"/>
              <a:tabLst>
                <a:tab pos="112713" algn="l"/>
              </a:tabLst>
            </a:pPr>
            <a:r>
              <a:rPr lang="en-US" sz="1100" b="1" u="sng" dirty="0">
                <a:solidFill>
                  <a:srgbClr val="002C5F"/>
                </a:solidFill>
                <a:ea typeface="Helvetica Neue" charset="0"/>
                <a:cs typeface="Helvetica Neue" charset="0"/>
              </a:rPr>
              <a:t>Wells Fargo (2013-15)</a:t>
            </a:r>
            <a:r>
              <a:rPr lang="en-US" sz="1100" b="1" dirty="0">
                <a:solidFill>
                  <a:srgbClr val="002C5F"/>
                </a:solidFill>
                <a:ea typeface="Helvetica Neue" charset="0"/>
                <a:cs typeface="Helvetica Neue" charset="0"/>
              </a:rPr>
              <a:t> </a:t>
            </a:r>
            <a:r>
              <a:rPr lang="en-US" sz="1100" dirty="0">
                <a:solidFill>
                  <a:srgbClr val="6D726E"/>
                </a:solidFill>
                <a:ea typeface="Helvetica Neue" charset="0"/>
                <a:cs typeface="Helvetica Neue" charset="0"/>
              </a:rPr>
              <a:t>Completed an enterprise integration to become the preferred channel for all consumers’ authorized parties and housing counseling agencies fee-for-service work with borrowers. Added new support for foreclosure mediation and bankruptcy cases. </a:t>
            </a:r>
          </a:p>
          <a:p>
            <a:pPr marL="112713" lvl="1" indent="-112713">
              <a:spcBef>
                <a:spcPts val="0"/>
              </a:spcBef>
              <a:buClr>
                <a:srgbClr val="BE511F"/>
              </a:buClr>
              <a:buSzPct val="120000"/>
              <a:buFont typeface="Arial" panose="020B0604020202020204" pitchFamily="34" charset="0"/>
              <a:buChar char="•"/>
              <a:tabLst>
                <a:tab pos="112713" algn="l"/>
              </a:tabLst>
            </a:pPr>
            <a:endParaRPr lang="en-US" sz="1100" dirty="0">
              <a:solidFill>
                <a:srgbClr val="6D726E"/>
              </a:solidFill>
              <a:ea typeface="Helvetica Neue" charset="0"/>
              <a:cs typeface="Helvetica Neue" charset="0"/>
            </a:endParaRPr>
          </a:p>
          <a:p>
            <a:pPr marL="112713" lvl="1" indent="-112713">
              <a:spcBef>
                <a:spcPts val="0"/>
              </a:spcBef>
              <a:buClr>
                <a:srgbClr val="BE511F"/>
              </a:buClr>
              <a:buSzPct val="120000"/>
              <a:buFont typeface="Arial" panose="020B0604020202020204" pitchFamily="34" charset="0"/>
              <a:buChar char="•"/>
              <a:tabLst>
                <a:tab pos="112713" algn="l"/>
              </a:tabLst>
            </a:pPr>
            <a:r>
              <a:rPr lang="en-US" sz="1100" b="1" u="sng" dirty="0">
                <a:solidFill>
                  <a:srgbClr val="002C5F"/>
                </a:solidFill>
                <a:ea typeface="Helvetica Neue" charset="0"/>
                <a:cs typeface="Helvetica Neue" charset="0"/>
              </a:rPr>
              <a:t>Foreclosure Mediation (2014)</a:t>
            </a:r>
            <a:r>
              <a:rPr lang="en-US" sz="1100" b="1" dirty="0">
                <a:solidFill>
                  <a:srgbClr val="002C5F"/>
                </a:solidFill>
                <a:ea typeface="Helvetica Neue" charset="0"/>
                <a:cs typeface="Helvetica Neue" charset="0"/>
              </a:rPr>
              <a:t> </a:t>
            </a:r>
            <a:r>
              <a:rPr lang="en-US" sz="1100" dirty="0">
                <a:solidFill>
                  <a:srgbClr val="6D726E"/>
                </a:solidFill>
                <a:ea typeface="Helvetica Neue" charset="0"/>
                <a:cs typeface="Helvetica Neue" charset="0"/>
              </a:rPr>
              <a:t>Launched a multi-stakeholder case to solve document and communications problems associated with mediation</a:t>
            </a:r>
          </a:p>
          <a:p>
            <a:pPr marL="112713" lvl="1" indent="-112713">
              <a:spcBef>
                <a:spcPts val="0"/>
              </a:spcBef>
              <a:buClr>
                <a:srgbClr val="BE511F"/>
              </a:buClr>
              <a:buSzPct val="120000"/>
              <a:buNone/>
              <a:tabLst>
                <a:tab pos="112713" algn="l"/>
              </a:tabLst>
            </a:pPr>
            <a:r>
              <a:rPr lang="en-US" sz="1100" dirty="0">
                <a:solidFill>
                  <a:srgbClr val="6D726E"/>
                </a:solidFill>
                <a:ea typeface="Helvetica Neue" charset="0"/>
                <a:cs typeface="Helvetica Neue" charset="0"/>
              </a:rPr>
              <a:t> </a:t>
            </a:r>
          </a:p>
          <a:p>
            <a:pPr marL="112713" lvl="1" indent="-112713">
              <a:spcBef>
                <a:spcPts val="0"/>
              </a:spcBef>
              <a:buClr>
                <a:srgbClr val="BE511F"/>
              </a:buClr>
              <a:buSzPct val="120000"/>
              <a:buFont typeface="Arial" panose="020B0604020202020204" pitchFamily="34" charset="0"/>
              <a:buChar char="•"/>
              <a:tabLst>
                <a:tab pos="112713" algn="l"/>
              </a:tabLst>
            </a:pPr>
            <a:r>
              <a:rPr lang="en-US" sz="1100" b="1" u="sng" dirty="0">
                <a:solidFill>
                  <a:srgbClr val="002C5F"/>
                </a:solidFill>
                <a:ea typeface="Helvetica Neue" charset="0"/>
                <a:cs typeface="Helvetica Neue" charset="0"/>
              </a:rPr>
              <a:t>Fannie Mae (2014)</a:t>
            </a:r>
            <a:r>
              <a:rPr lang="en-US" sz="1100" b="1" dirty="0">
                <a:solidFill>
                  <a:srgbClr val="002C5F"/>
                </a:solidFill>
                <a:ea typeface="Helvetica Neue" charset="0"/>
                <a:cs typeface="Helvetica Neue" charset="0"/>
              </a:rPr>
              <a:t>  </a:t>
            </a:r>
            <a:r>
              <a:rPr lang="en-US" sz="1100" dirty="0">
                <a:solidFill>
                  <a:srgbClr val="6D726E"/>
                </a:solidFill>
                <a:ea typeface="Helvetica Neue" charset="0"/>
                <a:cs typeface="Helvetica Neue" charset="0"/>
              </a:rPr>
              <a:t>Created an investor portal for Fannie Mae’s Advocacy Group to replace Home Counselor Online and better manage Mortgage Help Network counseling agencies and case submissions. </a:t>
            </a:r>
          </a:p>
          <a:p>
            <a:pPr marL="0" lvl="1" indent="0">
              <a:spcBef>
                <a:spcPts val="0"/>
              </a:spcBef>
              <a:buClr>
                <a:srgbClr val="BE511F"/>
              </a:buClr>
              <a:buSzPct val="120000"/>
              <a:buNone/>
              <a:tabLst>
                <a:tab pos="515938" algn="l"/>
              </a:tabLst>
            </a:pPr>
            <a:r>
              <a:rPr lang="en-US" sz="1200" dirty="0">
                <a:solidFill>
                  <a:srgbClr val="6D726E"/>
                </a:solidFill>
              </a:rPr>
              <a:t> 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1499" y="248679"/>
            <a:ext cx="8418514" cy="364074"/>
          </a:xfrm>
        </p:spPr>
        <p:txBody>
          <a:bodyPr/>
          <a:lstStyle/>
          <a:p>
            <a:r>
              <a:rPr lang="en-US" sz="2400" b="1" dirty="0"/>
              <a:t>Appendix B - Key Solutions to the Prior Mortgage Crises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1500" y="12573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C5F"/>
                </a:solidFill>
                <a:latin typeface="+mj-lt"/>
              </a:rPr>
              <a:t>Throughout our history, we have been the go-to technology platform for most national programs.  Key past and current projects include: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E31BF8D-23C7-4C13-8622-7182D3B261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6667500"/>
            <a:ext cx="3276600" cy="1905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2020 IndiSoft LLC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E7FBB-5D66-4CB6-9290-0C06E65822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- 13 -</a:t>
            </a:r>
          </a:p>
        </p:txBody>
      </p:sp>
    </p:spTree>
    <p:extLst>
      <p:ext uri="{BB962C8B-B14F-4D97-AF65-F5344CB8AC3E}">
        <p14:creationId xmlns:p14="http://schemas.microsoft.com/office/powerpoint/2010/main" val="302859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91343" y="1612740"/>
            <a:ext cx="3925887" cy="4655890"/>
          </a:xfrm>
        </p:spPr>
        <p:txBody>
          <a:bodyPr anchor="t" anchorCtr="0"/>
          <a:lstStyle/>
          <a:p>
            <a:pPr marL="171450" lvl="1" indent="-171450">
              <a:spcBef>
                <a:spcPts val="0"/>
              </a:spcBef>
              <a:buClr>
                <a:srgbClr val="BE511F"/>
              </a:buClr>
              <a:buSzPct val="120000"/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sz="1100" b="1" u="sng" dirty="0">
                <a:solidFill>
                  <a:srgbClr val="002C5F"/>
                </a:solidFill>
              </a:rPr>
              <a:t>MBA Loan Sub-Committee on MSR Transfers (2014)</a:t>
            </a:r>
            <a:r>
              <a:rPr lang="en-US" sz="1100" b="1" dirty="0">
                <a:solidFill>
                  <a:srgbClr val="002C5F"/>
                </a:solidFill>
              </a:rPr>
              <a:t>  </a:t>
            </a:r>
            <a:r>
              <a:rPr lang="en-US" sz="1100" dirty="0">
                <a:solidFill>
                  <a:srgbClr val="6D726E"/>
                </a:solidFill>
              </a:rPr>
              <a:t>Selected for test as utility for documenting/ensuring a seamless bulk transfer of MSR cases.</a:t>
            </a:r>
          </a:p>
          <a:p>
            <a:pPr marL="171450" lvl="1" indent="-171450">
              <a:spcBef>
                <a:spcPts val="0"/>
              </a:spcBef>
              <a:buClr>
                <a:srgbClr val="BE511F"/>
              </a:buClr>
              <a:buSzPct val="120000"/>
              <a:buNone/>
              <a:tabLst>
                <a:tab pos="168275" algn="l"/>
              </a:tabLst>
            </a:pPr>
            <a:r>
              <a:rPr lang="en-US" sz="1100" dirty="0">
                <a:solidFill>
                  <a:srgbClr val="6D726E"/>
                </a:solidFill>
              </a:rPr>
              <a:t> </a:t>
            </a:r>
          </a:p>
          <a:p>
            <a:pPr marL="171450" lvl="1" indent="-171450">
              <a:spcBef>
                <a:spcPts val="0"/>
              </a:spcBef>
              <a:buClr>
                <a:srgbClr val="BE511F"/>
              </a:buClr>
              <a:buSzPct val="120000"/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sz="1100" b="1" u="sng" dirty="0">
                <a:solidFill>
                  <a:srgbClr val="002C5F"/>
                </a:solidFill>
              </a:rPr>
              <a:t>Bankruptcy Mediation (2014)</a:t>
            </a:r>
            <a:r>
              <a:rPr lang="en-US" sz="1100" b="1" dirty="0">
                <a:solidFill>
                  <a:srgbClr val="002C5F"/>
                </a:solidFill>
              </a:rPr>
              <a:t>  </a:t>
            </a:r>
            <a:r>
              <a:rPr lang="en-US" sz="1100" dirty="0">
                <a:solidFill>
                  <a:srgbClr val="6D726E"/>
                </a:solidFill>
              </a:rPr>
              <a:t>Developed another multi-stakeholder case to support mediation for homeowners in bankruptcy.</a:t>
            </a:r>
          </a:p>
          <a:p>
            <a:pPr marL="0" lvl="1" indent="0">
              <a:spcBef>
                <a:spcPts val="0"/>
              </a:spcBef>
              <a:buClr>
                <a:srgbClr val="BE511F"/>
              </a:buClr>
              <a:buSzPct val="120000"/>
              <a:buNone/>
              <a:tabLst>
                <a:tab pos="168275" algn="l"/>
              </a:tabLst>
            </a:pPr>
            <a:endParaRPr lang="en-US" sz="1100" b="1" u="sng" dirty="0">
              <a:solidFill>
                <a:srgbClr val="002C5F"/>
              </a:solidFill>
            </a:endParaRPr>
          </a:p>
          <a:p>
            <a:pPr marL="171450" lvl="1" indent="-171450">
              <a:spcBef>
                <a:spcPts val="0"/>
              </a:spcBef>
              <a:buClr>
                <a:srgbClr val="BE511F"/>
              </a:buClr>
              <a:buSzPct val="120000"/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sz="1100" b="1" u="sng" dirty="0">
                <a:solidFill>
                  <a:srgbClr val="002C5F"/>
                </a:solidFill>
              </a:rPr>
              <a:t>Freddie Mac Dashboard (2016)</a:t>
            </a:r>
            <a:r>
              <a:rPr lang="en-US" sz="1100" dirty="0">
                <a:solidFill>
                  <a:srgbClr val="6D726E"/>
                </a:solidFill>
              </a:rPr>
              <a:t> Implemented a dashboard to aggregate the data of Borrower Help Centers, offering insights on activity and performance of the nonprofit housing counselors.</a:t>
            </a:r>
          </a:p>
          <a:p>
            <a:pPr marL="171450" lvl="1" indent="-171450">
              <a:spcBef>
                <a:spcPts val="0"/>
              </a:spcBef>
              <a:buClr>
                <a:srgbClr val="BE511F"/>
              </a:buClr>
              <a:buSzPct val="120000"/>
              <a:buFont typeface="Arial" panose="020B0604020202020204" pitchFamily="34" charset="0"/>
              <a:buChar char="•"/>
              <a:tabLst>
                <a:tab pos="168275" algn="l"/>
              </a:tabLst>
            </a:pPr>
            <a:endParaRPr lang="en-US" sz="1100" dirty="0">
              <a:solidFill>
                <a:srgbClr val="6D726E"/>
              </a:solidFill>
            </a:endParaRPr>
          </a:p>
          <a:p>
            <a:pPr marL="171450" lvl="1" indent="-171450">
              <a:spcBef>
                <a:spcPts val="0"/>
              </a:spcBef>
              <a:buClr>
                <a:srgbClr val="BE511F"/>
              </a:buClr>
              <a:buSzPct val="120000"/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sz="1100" b="1" u="sng" dirty="0">
                <a:solidFill>
                  <a:srgbClr val="002C5F"/>
                </a:solidFill>
              </a:rPr>
              <a:t>Borrower Outreach Program (2016)</a:t>
            </a:r>
            <a:r>
              <a:rPr lang="en-US" sz="1100" b="1" dirty="0">
                <a:solidFill>
                  <a:srgbClr val="002C5F"/>
                </a:solidFill>
              </a:rPr>
              <a:t>  </a:t>
            </a:r>
            <a:r>
              <a:rPr lang="en-US" sz="1100" dirty="0">
                <a:solidFill>
                  <a:srgbClr val="6D726E"/>
                </a:solidFill>
              </a:rPr>
              <a:t>Delivered a customized outreach program to Ditech borrowers to meet the requirements of FHFA’s principal reduction program.</a:t>
            </a:r>
          </a:p>
          <a:p>
            <a:pPr marL="171450" lvl="1" indent="-171450">
              <a:spcBef>
                <a:spcPts val="0"/>
              </a:spcBef>
              <a:buClr>
                <a:srgbClr val="BE511F"/>
              </a:buClr>
              <a:buSzPct val="120000"/>
              <a:buFont typeface="Arial" panose="020B0604020202020204" pitchFamily="34" charset="0"/>
              <a:buChar char="•"/>
              <a:tabLst>
                <a:tab pos="168275" algn="l"/>
              </a:tabLst>
            </a:pPr>
            <a:endParaRPr lang="en-US" sz="1100" dirty="0">
              <a:solidFill>
                <a:srgbClr val="6D726E"/>
              </a:solidFill>
            </a:endParaRPr>
          </a:p>
          <a:p>
            <a:pPr marL="171450" lvl="1" indent="-171450">
              <a:spcBef>
                <a:spcPts val="0"/>
              </a:spcBef>
              <a:buClr>
                <a:srgbClr val="BE511F"/>
              </a:buClr>
              <a:buSzPct val="120000"/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sz="1100" b="1" u="sng" dirty="0">
                <a:solidFill>
                  <a:srgbClr val="002C5F"/>
                </a:solidFill>
              </a:rPr>
              <a:t>Post-HAMP Case Type (2016)</a:t>
            </a:r>
            <a:r>
              <a:rPr lang="en-US" sz="1100" b="1" dirty="0">
                <a:solidFill>
                  <a:srgbClr val="002C5F"/>
                </a:solidFill>
              </a:rPr>
              <a:t>  </a:t>
            </a:r>
            <a:r>
              <a:rPr lang="en-US" sz="1100" dirty="0">
                <a:solidFill>
                  <a:srgbClr val="6D726E"/>
                </a:solidFill>
              </a:rPr>
              <a:t>Adapted the platform to support home retention cases after the expiration of HAMP.</a:t>
            </a:r>
          </a:p>
          <a:p>
            <a:pPr marL="171450" lvl="1" indent="-171450">
              <a:spcBef>
                <a:spcPts val="0"/>
              </a:spcBef>
              <a:buClr>
                <a:srgbClr val="BE511F"/>
              </a:buClr>
              <a:buSzPct val="120000"/>
              <a:buFont typeface="Arial" panose="020B0604020202020204" pitchFamily="34" charset="0"/>
              <a:buChar char="•"/>
              <a:tabLst>
                <a:tab pos="168275" algn="l"/>
              </a:tabLst>
            </a:pPr>
            <a:endParaRPr lang="en-US" sz="1100" dirty="0">
              <a:solidFill>
                <a:srgbClr val="6D726E"/>
              </a:solidFill>
            </a:endParaRPr>
          </a:p>
          <a:p>
            <a:pPr marL="171450" lvl="1" indent="-171450">
              <a:spcBef>
                <a:spcPts val="0"/>
              </a:spcBef>
              <a:buFont typeface="Arial" charset="0"/>
              <a:buChar char="•"/>
              <a:tabLst>
                <a:tab pos="168275" algn="l"/>
              </a:tabLst>
            </a:pPr>
            <a:r>
              <a:rPr lang="en-US" sz="1100" b="1" u="sng" dirty="0">
                <a:solidFill>
                  <a:srgbClr val="002C5F"/>
                </a:solidFill>
              </a:rPr>
              <a:t>PHFA - State HFA Platform (2016-17)</a:t>
            </a:r>
            <a:r>
              <a:rPr lang="en-US" sz="1100" b="1" dirty="0">
                <a:solidFill>
                  <a:srgbClr val="002C5F"/>
                </a:solidFill>
              </a:rPr>
              <a:t> </a:t>
            </a:r>
            <a:r>
              <a:rPr lang="en-US" sz="1100" dirty="0">
                <a:solidFill>
                  <a:srgbClr val="6D726E"/>
                </a:solidFill>
                <a:ea typeface="Helvetica Neue" charset="0"/>
                <a:cs typeface="Helvetica Neue" charset="0"/>
              </a:rPr>
              <a:t>Implemented a comprehensive platform to manage full-cycle lending and servicing that leverages </a:t>
            </a:r>
            <a:r>
              <a:rPr lang="en-US" sz="1100" dirty="0">
                <a:solidFill>
                  <a:srgbClr val="6D726E"/>
                </a:solidFill>
              </a:rPr>
              <a:t>its 77 nonprofit housing counseling agencies. Includes a CMS for counselors, servicing portal, affiliate management tools, mediation portal and HLPGuru to share information and interact with stakeholders. Also a</a:t>
            </a:r>
            <a:r>
              <a:rPr lang="en-US" sz="1100" dirty="0">
                <a:solidFill>
                  <a:srgbClr val="6D726E"/>
                </a:solidFill>
                <a:ea typeface="Helvetica Neue" charset="0"/>
                <a:cs typeface="Helvetica Neue" charset="0"/>
              </a:rPr>
              <a:t>utomates the manual HEMAP processes.</a:t>
            </a:r>
            <a:endParaRPr lang="en-US" sz="1100" dirty="0">
              <a:solidFill>
                <a:srgbClr val="6D726E"/>
              </a:solidFill>
            </a:endParaRPr>
          </a:p>
          <a:p>
            <a:pPr marL="112713" lvl="1" indent="-112713">
              <a:spcBef>
                <a:spcPts val="0"/>
              </a:spcBef>
              <a:buFont typeface="Arial" charset="0"/>
              <a:buChar char="•"/>
              <a:tabLst>
                <a:tab pos="112713" algn="l"/>
              </a:tabLst>
            </a:pPr>
            <a:endParaRPr lang="en-US" sz="900" dirty="0">
              <a:solidFill>
                <a:srgbClr val="6D726E"/>
              </a:solidFill>
              <a:latin typeface="+mn-l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706143" y="1470871"/>
            <a:ext cx="3962400" cy="4982938"/>
          </a:xfrm>
        </p:spPr>
        <p:txBody>
          <a:bodyPr/>
          <a:lstStyle/>
          <a:p>
            <a:pPr marL="171450" lvl="1" indent="-171450">
              <a:spcBef>
                <a:spcPts val="0"/>
              </a:spcBef>
              <a:buClr>
                <a:srgbClr val="BE511F"/>
              </a:buClr>
              <a:buSzPct val="120000"/>
              <a:buFont typeface="Arial" panose="020B0604020202020204" pitchFamily="34" charset="0"/>
              <a:buChar char="•"/>
              <a:tabLst>
                <a:tab pos="515938" algn="l"/>
              </a:tabLst>
            </a:pPr>
            <a:r>
              <a:rPr lang="en-US" sz="1100" b="1" u="sng" dirty="0">
                <a:solidFill>
                  <a:srgbClr val="002C5F"/>
                </a:solidFill>
              </a:rPr>
              <a:t>Servicer Advisory Council (2017)</a:t>
            </a:r>
            <a:r>
              <a:rPr lang="en-US" sz="1100" b="1" dirty="0">
                <a:solidFill>
                  <a:srgbClr val="002C5F"/>
                </a:solidFill>
              </a:rPr>
              <a:t>  </a:t>
            </a:r>
            <a:r>
              <a:rPr lang="en-US" sz="1100" dirty="0">
                <a:solidFill>
                  <a:srgbClr val="6D726E"/>
                </a:solidFill>
              </a:rPr>
              <a:t>Reconstituted this industry group to gather ideas and seek advice for collaborative development on emerging needs.</a:t>
            </a:r>
          </a:p>
          <a:p>
            <a:pPr marL="171450" lvl="1" indent="-171450">
              <a:spcBef>
                <a:spcPts val="0"/>
              </a:spcBef>
              <a:buClr>
                <a:srgbClr val="BE511F"/>
              </a:buClr>
              <a:buSzPct val="120000"/>
              <a:buFont typeface="Arial" panose="020B0604020202020204" pitchFamily="34" charset="0"/>
              <a:buChar char="•"/>
              <a:tabLst>
                <a:tab pos="515938" algn="l"/>
              </a:tabLst>
            </a:pPr>
            <a:endParaRPr lang="en-US" sz="1100" dirty="0">
              <a:solidFill>
                <a:srgbClr val="6D726E"/>
              </a:solidFill>
            </a:endParaRPr>
          </a:p>
          <a:p>
            <a:pPr marL="171450" lvl="1" indent="-171450">
              <a:spcBef>
                <a:spcPts val="0"/>
              </a:spcBef>
              <a:buClr>
                <a:srgbClr val="BE511F"/>
              </a:buClr>
              <a:buSzPct val="120000"/>
              <a:buFont typeface="Arial" panose="020B0604020202020204" pitchFamily="34" charset="0"/>
              <a:buChar char="•"/>
              <a:tabLst>
                <a:tab pos="515938" algn="l"/>
              </a:tabLst>
            </a:pPr>
            <a:r>
              <a:rPr lang="en-US" sz="1100" b="1" u="sng" dirty="0">
                <a:solidFill>
                  <a:srgbClr val="002C5F"/>
                </a:solidFill>
              </a:rPr>
              <a:t>Fair Housing Platform (2017)</a:t>
            </a:r>
            <a:r>
              <a:rPr lang="en-US" sz="1100" dirty="0">
                <a:solidFill>
                  <a:srgbClr val="002C5F"/>
                </a:solidFill>
              </a:rPr>
              <a:t>  </a:t>
            </a:r>
            <a:r>
              <a:rPr lang="en-US" sz="1100" dirty="0">
                <a:solidFill>
                  <a:srgbClr val="6D726E"/>
                </a:solidFill>
              </a:rPr>
              <a:t>Implemented an intake and case management system for the collection, processing and resolution of fair housing complaints. Submitted collaborative grant for funding.</a:t>
            </a:r>
          </a:p>
          <a:p>
            <a:pPr marL="171450" lvl="1" indent="-171450">
              <a:spcBef>
                <a:spcPts val="0"/>
              </a:spcBef>
              <a:buClr>
                <a:srgbClr val="BE511F"/>
              </a:buClr>
              <a:buSzPct val="120000"/>
              <a:buFont typeface="Arial" panose="020B0604020202020204" pitchFamily="34" charset="0"/>
              <a:buChar char="•"/>
              <a:tabLst>
                <a:tab pos="515938" algn="l"/>
              </a:tabLst>
            </a:pPr>
            <a:endParaRPr lang="en-US" sz="1100" dirty="0">
              <a:solidFill>
                <a:srgbClr val="6D726E"/>
              </a:solidFill>
            </a:endParaRPr>
          </a:p>
          <a:p>
            <a:pPr marL="171450" lvl="1" indent="-171450">
              <a:spcBef>
                <a:spcPts val="0"/>
              </a:spcBef>
              <a:buClr>
                <a:srgbClr val="BE511F"/>
              </a:buClr>
              <a:buSzPct val="120000"/>
              <a:buFont typeface="Arial" panose="020B0604020202020204" pitchFamily="34" charset="0"/>
              <a:buChar char="•"/>
              <a:tabLst>
                <a:tab pos="515938" algn="l"/>
              </a:tabLst>
            </a:pPr>
            <a:r>
              <a:rPr lang="en-US" sz="1100" b="1" u="sng" dirty="0">
                <a:solidFill>
                  <a:srgbClr val="002C5F"/>
                </a:solidFill>
              </a:rPr>
              <a:t>Disaster Assistance Case Type (2017)</a:t>
            </a:r>
            <a:r>
              <a:rPr lang="en-US" sz="1100" b="1" dirty="0">
                <a:solidFill>
                  <a:srgbClr val="002C5F"/>
                </a:solidFill>
              </a:rPr>
              <a:t>  </a:t>
            </a:r>
            <a:r>
              <a:rPr lang="en-US" sz="1100" dirty="0">
                <a:solidFill>
                  <a:srgbClr val="6D726E"/>
                </a:solidFill>
              </a:rPr>
              <a:t>Built a quick and easy way for borrowers to connect with servicers to create a permanent record, share updated contact information and explain how the property and/ or ability to make mortgage payments has been impacted.</a:t>
            </a:r>
          </a:p>
          <a:p>
            <a:pPr marL="171450" lvl="1" indent="-171450">
              <a:spcBef>
                <a:spcPts val="0"/>
              </a:spcBef>
              <a:buClr>
                <a:srgbClr val="BE511F"/>
              </a:buClr>
              <a:buSzPct val="120000"/>
              <a:buFont typeface="Arial" panose="020B0604020202020204" pitchFamily="34" charset="0"/>
              <a:buChar char="•"/>
              <a:tabLst>
                <a:tab pos="515938" algn="l"/>
              </a:tabLst>
            </a:pPr>
            <a:endParaRPr lang="en-US" sz="1100" b="1" dirty="0">
              <a:solidFill>
                <a:srgbClr val="6D726E"/>
              </a:solidFill>
              <a:ea typeface="Helvetica Neue" charset="0"/>
              <a:cs typeface="Helvetica Neue" charset="0"/>
            </a:endParaRPr>
          </a:p>
          <a:p>
            <a:pPr marL="171450" lvl="1" indent="-171450">
              <a:spcBef>
                <a:spcPts val="0"/>
              </a:spcBef>
              <a:buClr>
                <a:srgbClr val="BE511F"/>
              </a:buClr>
              <a:buSzPct val="120000"/>
              <a:buFont typeface="Arial" panose="020B0604020202020204" pitchFamily="34" charset="0"/>
              <a:buChar char="•"/>
              <a:tabLst>
                <a:tab pos="515938" algn="l"/>
              </a:tabLst>
            </a:pPr>
            <a:r>
              <a:rPr lang="en-US" sz="1100" b="1" u="sng" dirty="0">
                <a:solidFill>
                  <a:srgbClr val="002C5F"/>
                </a:solidFill>
                <a:ea typeface="Helvetica Neue" charset="0"/>
                <a:cs typeface="Helvetica Neue" charset="0"/>
              </a:rPr>
              <a:t>Government-Sponsored Mediation (2017)</a:t>
            </a:r>
            <a:r>
              <a:rPr lang="en-US" sz="1100" dirty="0">
                <a:solidFill>
                  <a:srgbClr val="6D726E"/>
                </a:solidFill>
                <a:ea typeface="Helvetica Neue" charset="0"/>
                <a:cs typeface="Helvetica Neue" charset="0"/>
              </a:rPr>
              <a:t> Selected by the Florida Bankruptcy Courts and Foreclosure Diversion Court in Philadelphia.  Standardize processes and improve collaboration of the parties seeking foreclosure alternatives.</a:t>
            </a:r>
          </a:p>
          <a:p>
            <a:pPr marL="171450" lvl="1" indent="-171450">
              <a:spcBef>
                <a:spcPts val="0"/>
              </a:spcBef>
              <a:buClr>
                <a:srgbClr val="BE511F"/>
              </a:buClr>
              <a:buSzPct val="120000"/>
              <a:buFont typeface="Arial" panose="020B0604020202020204" pitchFamily="34" charset="0"/>
              <a:buChar char="•"/>
              <a:tabLst>
                <a:tab pos="515938" algn="l"/>
              </a:tabLst>
            </a:pPr>
            <a:endParaRPr lang="en-US" sz="1100" dirty="0">
              <a:solidFill>
                <a:srgbClr val="6D726E"/>
              </a:solidFill>
              <a:ea typeface="Helvetica Neue" charset="0"/>
              <a:cs typeface="Helvetica Neue" charset="0"/>
            </a:endParaRPr>
          </a:p>
          <a:p>
            <a:pPr marL="171450" lvl="1" indent="-171450">
              <a:spcBef>
                <a:spcPts val="0"/>
              </a:spcBef>
              <a:buClr>
                <a:srgbClr val="BE511F"/>
              </a:buClr>
              <a:buSzPct val="120000"/>
              <a:buFont typeface="Arial" panose="020B0604020202020204" pitchFamily="34" charset="0"/>
              <a:buChar char="•"/>
              <a:tabLst>
                <a:tab pos="515938" algn="l"/>
              </a:tabLst>
            </a:pPr>
            <a:r>
              <a:rPr lang="en-US" sz="1100" b="1" u="sng" dirty="0">
                <a:solidFill>
                  <a:srgbClr val="002C5F"/>
                </a:solidFill>
              </a:rPr>
              <a:t>Homeowner Connect 2.0 (2017)</a:t>
            </a:r>
            <a:r>
              <a:rPr lang="en-US" sz="1100" b="1" dirty="0">
                <a:solidFill>
                  <a:srgbClr val="002C5F"/>
                </a:solidFill>
              </a:rPr>
              <a:t> </a:t>
            </a:r>
            <a:r>
              <a:rPr lang="en-US" sz="1100" dirty="0">
                <a:solidFill>
                  <a:srgbClr val="6D726E"/>
                </a:solidFill>
              </a:rPr>
              <a:t>R</a:t>
            </a:r>
            <a:r>
              <a:rPr lang="en-US" sz="1100" dirty="0">
                <a:solidFill>
                  <a:srgbClr val="6D726E"/>
                </a:solidFill>
                <a:ea typeface="Helvetica Neue" charset="0"/>
                <a:cs typeface="Helvetica Neue" charset="0"/>
              </a:rPr>
              <a:t>elaunched a new, more relevant and homeowner-driven experience. Provides online tools and on-demand access to trusted experts for additional support and help. </a:t>
            </a:r>
          </a:p>
          <a:p>
            <a:pPr marL="171450" lvl="1" indent="-171450">
              <a:spcBef>
                <a:spcPts val="0"/>
              </a:spcBef>
              <a:buClr>
                <a:srgbClr val="BE511F"/>
              </a:buClr>
              <a:buSzPct val="120000"/>
              <a:buFont typeface="Arial" panose="020B0604020202020204" pitchFamily="34" charset="0"/>
              <a:buChar char="•"/>
              <a:tabLst>
                <a:tab pos="515938" algn="l"/>
              </a:tabLst>
            </a:pPr>
            <a:endParaRPr lang="en-US" sz="1100" b="1" dirty="0">
              <a:solidFill>
                <a:srgbClr val="6D726E"/>
              </a:solidFill>
              <a:ea typeface="Helvetica Neue" charset="0"/>
              <a:cs typeface="Helvetica Neue" charset="0"/>
            </a:endParaRPr>
          </a:p>
          <a:p>
            <a:pPr marL="171450" lvl="1" indent="-171450">
              <a:spcBef>
                <a:spcPts val="0"/>
              </a:spcBef>
              <a:buClr>
                <a:srgbClr val="BE511F"/>
              </a:buClr>
              <a:buSzPct val="120000"/>
              <a:buFont typeface="Arial" panose="020B0604020202020204" pitchFamily="34" charset="0"/>
              <a:buChar char="•"/>
              <a:tabLst>
                <a:tab pos="515938" algn="l"/>
              </a:tabLst>
            </a:pPr>
            <a:r>
              <a:rPr lang="en-US" sz="1100" b="1" u="sng" dirty="0">
                <a:solidFill>
                  <a:srgbClr val="002C5F"/>
                </a:solidFill>
                <a:ea typeface="Helvetica Neue" charset="0"/>
                <a:cs typeface="Helvetica Neue" charset="0"/>
              </a:rPr>
              <a:t>OCC Consent Order (2017)</a:t>
            </a:r>
            <a:r>
              <a:rPr lang="en-US" sz="1100" b="1" dirty="0">
                <a:solidFill>
                  <a:srgbClr val="002C5F"/>
                </a:solidFill>
                <a:ea typeface="Helvetica Neue" charset="0"/>
                <a:cs typeface="Helvetica Neue" charset="0"/>
              </a:rPr>
              <a:t>  </a:t>
            </a:r>
            <a:r>
              <a:rPr lang="en-US" sz="1100" dirty="0">
                <a:solidFill>
                  <a:srgbClr val="002C5F"/>
                </a:solidFill>
                <a:ea typeface="Helvetica Neue" charset="0"/>
                <a:cs typeface="Helvetica Neue" charset="0"/>
              </a:rPr>
              <a:t>THOC was an integral part of a top-five commercial bank’s  successful remediation plan  to satisfy an OCC Consent order for poor consumer loss mitigation engagement and outreach</a:t>
            </a:r>
            <a:r>
              <a:rPr lang="en-US" sz="1100" b="1" dirty="0">
                <a:solidFill>
                  <a:srgbClr val="002C5F"/>
                </a:solidFill>
                <a:ea typeface="Helvetica Neue" charset="0"/>
                <a:cs typeface="Helvetica Neue" charset="0"/>
              </a:rPr>
              <a:t>.</a:t>
            </a:r>
            <a:endParaRPr lang="en-US" sz="1100" dirty="0">
              <a:solidFill>
                <a:srgbClr val="002C5F"/>
              </a:solidFill>
              <a:ea typeface="Helvetica Neue" charset="0"/>
              <a:cs typeface="Helvetica Neue" charset="0"/>
            </a:endParaRPr>
          </a:p>
          <a:p>
            <a:pPr marL="171450" lvl="1" indent="-171450">
              <a:spcBef>
                <a:spcPts val="0"/>
              </a:spcBef>
              <a:buClr>
                <a:srgbClr val="BE511F"/>
              </a:buClr>
              <a:buSzPct val="120000"/>
              <a:buFont typeface="Arial" panose="020B0604020202020204" pitchFamily="34" charset="0"/>
              <a:buChar char="•"/>
              <a:tabLst>
                <a:tab pos="515938" algn="l"/>
              </a:tabLst>
            </a:pPr>
            <a:endParaRPr lang="en-US" sz="900" dirty="0">
              <a:solidFill>
                <a:srgbClr val="6D726E"/>
              </a:solidFill>
              <a:latin typeface="Helvetica Neu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1343" y="94789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C5F"/>
                </a:solidFill>
                <a:latin typeface="+mn-lt"/>
              </a:rPr>
              <a:t>Throughout our history, we have been the go-to technology platform for most national programs.  Key past and current projects include: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260765CB-C14A-4484-A13C-EF3973380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248679"/>
            <a:ext cx="8418514" cy="364074"/>
          </a:xfrm>
        </p:spPr>
        <p:txBody>
          <a:bodyPr/>
          <a:lstStyle/>
          <a:p>
            <a:r>
              <a:rPr lang="en-US" sz="2400" b="1" dirty="0"/>
              <a:t>Appendix C - Key Solutions to the Prior Mortgage Crises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CF664D7E-B77F-49D4-ABC3-188756BBA5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6667500"/>
            <a:ext cx="3276600" cy="1905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2020 IndiSoft LLC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43E70-BDC7-4502-8F5A-A419D00C06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- 14 -</a:t>
            </a:r>
          </a:p>
        </p:txBody>
      </p:sp>
    </p:spTree>
    <p:extLst>
      <p:ext uri="{BB962C8B-B14F-4D97-AF65-F5344CB8AC3E}">
        <p14:creationId xmlns:p14="http://schemas.microsoft.com/office/powerpoint/2010/main" val="1992324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D2D3C6E-C555-4F7F-961A-9E793085EA61}"/>
              </a:ext>
            </a:extLst>
          </p:cNvPr>
          <p:cNvSpPr txBox="1">
            <a:spLocks/>
          </p:cNvSpPr>
          <p:nvPr/>
        </p:nvSpPr>
        <p:spPr>
          <a:xfrm>
            <a:off x="530087" y="730526"/>
            <a:ext cx="8613913" cy="5577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Calibri" panose="020F0502020204030204"/>
              </a:rPr>
              <a:t>Fiscal 2019 – 4,001 Notice of Defaults filed</a:t>
            </a:r>
          </a:p>
          <a:p>
            <a:pPr lvl="1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Calibri" panose="020F0502020204030204"/>
              </a:rPr>
              <a:t>Clark County – 3,050</a:t>
            </a:r>
          </a:p>
          <a:p>
            <a:pPr lvl="1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Calibri" panose="020F0502020204030204"/>
              </a:rPr>
              <a:t>Washoe County – 414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Calibri" panose="020F0502020204030204"/>
              </a:rPr>
              <a:t>Petitions to participate in the Foreclosure Mediation Program (FMP) – 298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Calibri" panose="020F0502020204030204"/>
              </a:rPr>
              <a:t>HMN issued 3,840 Certificates to proceed with Foreclosure</a:t>
            </a:r>
          </a:p>
          <a:p>
            <a:pPr lvl="1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Calibri" panose="020F0502020204030204"/>
              </a:rPr>
              <a:t>3,603 Certificates issued because no petition was filed</a:t>
            </a:r>
          </a:p>
          <a:p>
            <a:pPr lvl="1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Calibri" panose="020F0502020204030204"/>
              </a:rPr>
              <a:t>233 Certificates issued as directed by the Court after completion of mediation</a:t>
            </a:r>
          </a:p>
          <a:p>
            <a:pPr lvl="1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Calibri" panose="020F0502020204030204"/>
              </a:rPr>
              <a:t>4 waivers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Petitions filed to participate in the FMP</a:t>
            </a:r>
          </a:p>
          <a:p>
            <a:pPr lvl="1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472 Mediations were completed (includes some Petitions from Fiscal Year 2018)</a:t>
            </a:r>
          </a:p>
          <a:p>
            <a:pPr lvl="2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233 - Certificates issued</a:t>
            </a:r>
          </a:p>
          <a:p>
            <a:pPr lvl="2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Calibri" panose="020F0502020204030204"/>
              </a:rPr>
              <a:t>239 - No Certificates issued</a:t>
            </a:r>
          </a:p>
          <a:p>
            <a:pPr lvl="2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2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en-US" sz="12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CD956436-826A-4833-B914-3D5123968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81" y="165652"/>
            <a:ext cx="8112923" cy="768626"/>
          </a:xfrm>
        </p:spPr>
        <p:txBody>
          <a:bodyPr>
            <a:noAutofit/>
          </a:bodyPr>
          <a:lstStyle/>
          <a:p>
            <a:r>
              <a:rPr lang="en-US" sz="2000" b="1" dirty="0"/>
              <a:t>Appendix D – HMN Foreclosure Mediation Program Stats for Fiscal 2019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36A21A3-7625-475F-B606-81DF6DD5D0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00400" y="6667500"/>
            <a:ext cx="2133600" cy="190500"/>
          </a:xfrm>
        </p:spPr>
        <p:txBody>
          <a:bodyPr/>
          <a:lstStyle/>
          <a:p>
            <a:pPr>
              <a:defRPr/>
            </a:pPr>
            <a:r>
              <a:rPr lang="en-US" sz="1800" dirty="0"/>
              <a:t>- 15 -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E659AE-FA5B-4E46-8586-43B46CD855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6667500"/>
            <a:ext cx="3276600" cy="1905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2020 IndiSoft LLC</a:t>
            </a:r>
          </a:p>
        </p:txBody>
      </p:sp>
    </p:spTree>
    <p:extLst>
      <p:ext uri="{BB962C8B-B14F-4D97-AF65-F5344CB8AC3E}">
        <p14:creationId xmlns:p14="http://schemas.microsoft.com/office/powerpoint/2010/main" val="2593052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4"/>
          <p:cNvSpPr>
            <a:spLocks noGrp="1"/>
          </p:cNvSpPr>
          <p:nvPr>
            <p:ph type="title"/>
          </p:nvPr>
        </p:nvSpPr>
        <p:spPr>
          <a:xfrm>
            <a:off x="1351723" y="129718"/>
            <a:ext cx="8168042" cy="750270"/>
          </a:xfrm>
        </p:spPr>
        <p:txBody>
          <a:bodyPr/>
          <a:lstStyle/>
          <a:p>
            <a:pPr algn="ctr"/>
            <a:r>
              <a:rPr lang="en-US" sz="2000" b="1" dirty="0"/>
              <a:t>Appendix E - Projected % Declines in Employment by State in 2020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8BDA3EE-2DCA-4E98-8200-111137E185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00400" y="6667500"/>
            <a:ext cx="2133600" cy="190500"/>
          </a:xfrm>
        </p:spPr>
        <p:txBody>
          <a:bodyPr/>
          <a:lstStyle/>
          <a:p>
            <a:pPr>
              <a:defRPr/>
            </a:pPr>
            <a:r>
              <a:rPr lang="en-US" sz="1800" dirty="0"/>
              <a:t>- 16 -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5486246-F529-486A-88E3-0836C975AD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6667500"/>
            <a:ext cx="3276600" cy="1905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2020 IndiSoft LLC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AA3B31-D2A3-4FF7-80CE-A47B5513B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39" y="1083794"/>
            <a:ext cx="7819996" cy="48942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9A751B-924D-4962-84DD-60D24B225B3C}"/>
              </a:ext>
            </a:extLst>
          </p:cNvPr>
          <p:cNvSpPr txBox="1"/>
          <p:nvPr/>
        </p:nvSpPr>
        <p:spPr>
          <a:xfrm>
            <a:off x="1504335" y="3530903"/>
            <a:ext cx="8849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-9.8% Highest in the US</a:t>
            </a:r>
          </a:p>
        </p:txBody>
      </p:sp>
    </p:spTree>
    <p:extLst>
      <p:ext uri="{BB962C8B-B14F-4D97-AF65-F5344CB8AC3E}">
        <p14:creationId xmlns:p14="http://schemas.microsoft.com/office/powerpoint/2010/main" val="4113596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4"/>
          <p:cNvSpPr>
            <a:spLocks noGrp="1"/>
          </p:cNvSpPr>
          <p:nvPr>
            <p:ph type="title"/>
          </p:nvPr>
        </p:nvSpPr>
        <p:spPr>
          <a:xfrm>
            <a:off x="1643270" y="179265"/>
            <a:ext cx="7500730" cy="364074"/>
          </a:xfrm>
        </p:spPr>
        <p:txBody>
          <a:bodyPr/>
          <a:lstStyle/>
          <a:p>
            <a:pPr algn="ctr"/>
            <a:r>
              <a:rPr lang="en-US" b="1" dirty="0"/>
              <a:t>Appendix F - US Weekly Unemployment Claims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8BDA3EE-2DCA-4E98-8200-111137E185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00400" y="6667500"/>
            <a:ext cx="2133600" cy="190500"/>
          </a:xfrm>
        </p:spPr>
        <p:txBody>
          <a:bodyPr/>
          <a:lstStyle/>
          <a:p>
            <a:pPr>
              <a:defRPr/>
            </a:pPr>
            <a:r>
              <a:rPr lang="en-US" sz="1800" dirty="0"/>
              <a:t>- 17 -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5486246-F529-486A-88E3-0836C975AD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6667500"/>
            <a:ext cx="3276600" cy="1905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2020 IndiSoft LLC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743F86-D8D7-4D25-A150-2199EB708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64" y="928893"/>
            <a:ext cx="8789913" cy="481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73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8BDA3EE-2DCA-4E98-8200-111137E185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00400" y="6667500"/>
            <a:ext cx="2133600" cy="190500"/>
          </a:xfrm>
        </p:spPr>
        <p:txBody>
          <a:bodyPr/>
          <a:lstStyle/>
          <a:p>
            <a:pPr>
              <a:defRPr/>
            </a:pPr>
            <a:r>
              <a:rPr lang="en-US" sz="1800" dirty="0"/>
              <a:t>- 18 -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5486246-F529-486A-88E3-0836C975AD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6667500"/>
            <a:ext cx="3276600" cy="1905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2020 IndiSoft LLC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EB44EE-0637-4CA8-9D2C-8C1E569D2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771" y="952613"/>
            <a:ext cx="6202458" cy="56142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C6CB00-2C2F-44A9-8E7B-C848C6FD7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686" y="136146"/>
            <a:ext cx="6202458" cy="495300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40C6509A-6159-4873-999C-3B2BF78C1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192" y="86762"/>
            <a:ext cx="1404729" cy="768626"/>
          </a:xfrm>
        </p:spPr>
        <p:txBody>
          <a:bodyPr>
            <a:noAutofit/>
          </a:bodyPr>
          <a:lstStyle/>
          <a:p>
            <a:r>
              <a:rPr lang="en-US" sz="2000" b="1" dirty="0"/>
              <a:t>Appendix G -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948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42338C97-EEEC-BF44-8CD3-00798D92BE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3" y="1755775"/>
            <a:ext cx="1934633" cy="2901950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F902B9-45B8-2648-88B5-5AE677A81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7625" y="1014413"/>
            <a:ext cx="5014913" cy="548639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Denis is a proven consultant and senior executive leader with deep experience guiding enterprise software deployment projects and services companies throughout various lifecycle phases including start-up, rapid growth and maturity. Prior to joining the IndiSoft Team, Denis was CEO of two leading default-related services businesses that utilized the RxOffice technology suite.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Denis will provide day-to-day executive leadership of the program to ensure delivery within scope, on-time and within budget.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Denis be the primary liaison between IndiSoft and Home Means Nevada (HMN) and, given his 20+ years of mortgage servicing experience, he will help HMN secure adoption of the solution across the industry and in governmental circles.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2CCAEE-CFFB-5643-9CFF-01C4E5EB4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097" y="159724"/>
            <a:ext cx="8235133" cy="333681"/>
          </a:xfrm>
        </p:spPr>
        <p:txBody>
          <a:bodyPr/>
          <a:lstStyle/>
          <a:p>
            <a:r>
              <a:rPr lang="en-US" sz="1900" b="1" dirty="0"/>
              <a:t>Appendix H: Biography of assigned Professional Services Coordinator and Role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3EC1D-7563-404A-92B7-3342626883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2020 IndiSoft LLC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C6C9D-728F-2D40-B7EB-3B70C4B172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- 19 -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90A4A2-97AA-E74F-9869-3FEB48DF572E}"/>
              </a:ext>
            </a:extLst>
          </p:cNvPr>
          <p:cNvSpPr txBox="1"/>
          <p:nvPr/>
        </p:nvSpPr>
        <p:spPr>
          <a:xfrm>
            <a:off x="724429" y="4979153"/>
            <a:ext cx="26289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Denis Brosnan</a:t>
            </a:r>
          </a:p>
          <a:p>
            <a:r>
              <a:rPr lang="en-US" dirty="0"/>
              <a:t>Professional Services Lead</a:t>
            </a:r>
          </a:p>
        </p:txBody>
      </p:sp>
    </p:spTree>
    <p:extLst>
      <p:ext uri="{BB962C8B-B14F-4D97-AF65-F5344CB8AC3E}">
        <p14:creationId xmlns:p14="http://schemas.microsoft.com/office/powerpoint/2010/main" val="3315521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9542" y="914400"/>
            <a:ext cx="8898835" cy="6127527"/>
          </a:xfrm>
        </p:spPr>
        <p:txBody>
          <a:bodyPr/>
          <a:lstStyle/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 dirty="0"/>
              <a:t> IndiSoft Basics ........................................................................ 3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 dirty="0"/>
              <a:t> Solution for the State of Nevada ............................................ 4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 dirty="0"/>
              <a:t> COVID-19 Projected Impact to Nevada ................................... 5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 dirty="0"/>
              <a:t> High-Tech, High-Touch Self-Service ......................................... 6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 dirty="0"/>
              <a:t> Key Features ........................................................................... 7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 dirty="0"/>
              <a:t> Rapid Response to Consumers ................................................ 8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 dirty="0"/>
              <a:t> HMN THOC &amp; Home Retention Estimates Cost ........................ 9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 dirty="0"/>
              <a:t>Recommendation/Next Steps .................................................. 10-11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 dirty="0"/>
              <a:t>Appendix A, B, C – Key Clients &amp; Past/Current Projects ............ 12-14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 dirty="0"/>
              <a:t>Appendix D, E, F, G – Statistical Data Sources ........................... 15-18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 dirty="0"/>
              <a:t>Appendix H, I, J – Professional Services Information................. 19-21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 dirty="0"/>
              <a:t>Estimated Cost Table ................................................................ 22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6705" y="191253"/>
            <a:ext cx="7278790" cy="723147"/>
          </a:xfrm>
        </p:spPr>
        <p:txBody>
          <a:bodyPr/>
          <a:lstStyle/>
          <a:p>
            <a:r>
              <a:rPr lang="en-US" b="1" dirty="0"/>
              <a:t>Table of Contents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8" descr="The HomeownerConnect Portal Logo">
            <a:hlinkClick r:id="rId2"/>
            <a:extLst>
              <a:ext uri="{FF2B5EF4-FFF2-40B4-BE49-F238E27FC236}">
                <a16:creationId xmlns:a16="http://schemas.microsoft.com/office/drawing/2014/main" id="{D214C42D-43AE-4B80-98D9-CFD5ABF13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91" y="71983"/>
            <a:ext cx="1403139" cy="59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8A96E09-6B78-490E-9143-3D470DBBF5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6667500"/>
            <a:ext cx="3276600" cy="1905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2020 IndiSoft LLC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A7A81-97CF-44CA-89D1-8131006E7A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- 2 -</a:t>
            </a:r>
          </a:p>
        </p:txBody>
      </p:sp>
    </p:spTree>
    <p:extLst>
      <p:ext uri="{BB962C8B-B14F-4D97-AF65-F5344CB8AC3E}">
        <p14:creationId xmlns:p14="http://schemas.microsoft.com/office/powerpoint/2010/main" val="512548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67AA7F-C274-8C44-AAE4-D407F3DC8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618" y="3043239"/>
            <a:ext cx="8051007" cy="346763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Phase I: Project Planning: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Review the overall Solution to ensure it addresses all the strategic goals of the Client and the operational considerations that it must address to achieve the desired outcomes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Prepare an Implementation Strategy and develop a high-level Project Plan and phasing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Compile a Team, set deadlines &amp; governance expectations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802561-BA1F-5141-AFAB-70F777531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537" y="165090"/>
            <a:ext cx="7534275" cy="364074"/>
          </a:xfrm>
        </p:spPr>
        <p:txBody>
          <a:bodyPr/>
          <a:lstStyle/>
          <a:p>
            <a:r>
              <a:rPr lang="en-US" b="1" dirty="0"/>
              <a:t>Appendix I – Professional Services Phase I Detail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BCA62A-C0E5-A74D-9CBD-1BF042EADD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2020 IndiSoft LLC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2A8AB-066A-9E46-8CE4-FE76131569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/>
              <a:t>- 20 -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F6943E-6BC6-7A40-A062-898DA9A99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658" y="1277412"/>
            <a:ext cx="62992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10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67AA7F-C274-8C44-AAE4-D407F3DC8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618" y="2580744"/>
            <a:ext cx="8051007" cy="412008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Phase 2: Systems Configuration, Testing &amp; Adoption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Oversee software configuration efforts and User Acceptance Testing (UAT) projects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Inventory existing processes that will be effected and assist the client determine how to address any People, Process and Technology (PPT) gaps that need to be remedied before Go Live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Inventory training needs and coordinate the planning of any training to be provided by IndiSoft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Phase 3: Launch &amp; Solution Governance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Document the Client’s fulfillment organizational models &amp; review internal metrics and assist in preparing dashboards, etc., for each key functional area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Assist in developing counselor/vendor scorecards, audit procedures and SLA’s (as applicable)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Develop &amp; assist in executing launch plan including communications with key stakeholders such as mortgage servicers, investors, other government agencies, etc.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802561-BA1F-5141-AFAB-70F777531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658" y="-185781"/>
            <a:ext cx="7776767" cy="723147"/>
          </a:xfrm>
        </p:spPr>
        <p:txBody>
          <a:bodyPr/>
          <a:lstStyle/>
          <a:p>
            <a:r>
              <a:rPr lang="en-US" b="1" dirty="0"/>
              <a:t>Appendix J – Professional Services Phases 2-3 Detail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BCA62A-C0E5-A74D-9CBD-1BF042EADD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2020 IndiSoft LLC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2A8AB-066A-9E46-8CE4-FE76131569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- 21 -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F6943E-6BC6-7A40-A062-898DA9A99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658" y="1091668"/>
            <a:ext cx="62992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0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CD956436-826A-4833-B914-3D5123968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538" y="95250"/>
            <a:ext cx="7453876" cy="857250"/>
          </a:xfrm>
        </p:spPr>
        <p:txBody>
          <a:bodyPr>
            <a:normAutofit/>
          </a:bodyPr>
          <a:lstStyle/>
          <a:p>
            <a:r>
              <a:rPr lang="en-US" b="1" dirty="0"/>
              <a:t>Appendix K – Estimated Cost Table </a:t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36A21A3-7625-475F-B606-81DF6DD5D0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00400" y="6667500"/>
            <a:ext cx="2133600" cy="190500"/>
          </a:xfrm>
        </p:spPr>
        <p:txBody>
          <a:bodyPr/>
          <a:lstStyle/>
          <a:p>
            <a:pPr>
              <a:defRPr/>
            </a:pPr>
            <a:r>
              <a:rPr lang="en-US" sz="1800" dirty="0"/>
              <a:t>- 22 -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E659AE-FA5B-4E46-8586-43B46CD855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6667500"/>
            <a:ext cx="3276600" cy="1905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2020 IndiSoft LLC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5DE164-94B1-4875-A561-E3EB544ED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34" y="833757"/>
            <a:ext cx="7411523" cy="583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87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4"/>
          <p:cNvSpPr>
            <a:spLocks noGrp="1"/>
          </p:cNvSpPr>
          <p:nvPr>
            <p:ph type="title"/>
          </p:nvPr>
        </p:nvSpPr>
        <p:spPr>
          <a:xfrm>
            <a:off x="763588" y="1543050"/>
            <a:ext cx="7534275" cy="390525"/>
          </a:xfrm>
        </p:spPr>
        <p:txBody>
          <a:bodyPr/>
          <a:lstStyle/>
          <a:p>
            <a:pPr algn="ctr"/>
            <a:r>
              <a:rPr lang="en-US" sz="3600" b="1" dirty="0"/>
              <a:t>CONFIDENTIALITY   REMINDER</a:t>
            </a:r>
          </a:p>
        </p:txBody>
      </p:sp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763588" y="2484438"/>
            <a:ext cx="792956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This presentation is subject to the Non-Disclosure agreement signed by your organization and IndiSoft; information contained herein is strictly confidential. </a:t>
            </a: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r>
              <a:rPr lang="en-US" dirty="0">
                <a:latin typeface="+mn-lt"/>
              </a:rPr>
              <a:t>You are not allowed to disclose any information outside your organization. Except for the publicly announced clients (as listed on our website), IndiSoft considers matters relating to all other </a:t>
            </a:r>
            <a:r>
              <a:rPr lang="en-US" b="1" u="sng" dirty="0">
                <a:latin typeface="+mn-lt"/>
              </a:rPr>
              <a:t>clients and vendor relationships as confidential information</a:t>
            </a:r>
            <a:r>
              <a:rPr lang="en-US" dirty="0">
                <a:latin typeface="+mn-lt"/>
              </a:rPr>
              <a:t>.</a:t>
            </a: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r>
              <a:rPr lang="en-US" dirty="0">
                <a:latin typeface="+mn-lt"/>
              </a:rPr>
              <a:t>Also, use of information is strictly limited to the stated purposes in the signed Non-Disclosure Agreement.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8BDA3EE-2DCA-4E98-8200-111137E185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00400" y="6667500"/>
            <a:ext cx="2133600" cy="190500"/>
          </a:xfrm>
        </p:spPr>
        <p:txBody>
          <a:bodyPr/>
          <a:lstStyle/>
          <a:p>
            <a:pPr>
              <a:defRPr/>
            </a:pPr>
            <a:r>
              <a:rPr lang="en-US" sz="1800" dirty="0"/>
              <a:t>- 23 -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5486246-F529-486A-88E3-0836C975AD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6667500"/>
            <a:ext cx="3276600" cy="1905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2020 IndiSoft LLC</a:t>
            </a:r>
          </a:p>
        </p:txBody>
      </p:sp>
    </p:spTree>
    <p:extLst>
      <p:ext uri="{BB962C8B-B14F-4D97-AF65-F5344CB8AC3E}">
        <p14:creationId xmlns:p14="http://schemas.microsoft.com/office/powerpoint/2010/main" val="3461166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D2D3C6E-C555-4F7F-961A-9E793085EA61}"/>
              </a:ext>
            </a:extLst>
          </p:cNvPr>
          <p:cNvSpPr txBox="1">
            <a:spLocks/>
          </p:cNvSpPr>
          <p:nvPr/>
        </p:nvSpPr>
        <p:spPr>
          <a:xfrm>
            <a:off x="304800" y="1052719"/>
            <a:ext cx="8492614" cy="5514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Headquartered in Columbia, MD and in business since 2005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Managed and maintained the Housing Advocacy platform for over 10 years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Developer and licensor of Patented Software as a Service solution (SaaS)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IS027001 Certified (Information Security Management System)</a:t>
            </a:r>
            <a:r>
              <a:rPr lang="en-US" sz="20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Microsoft Gold Partners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Calibri" panose="020F0502020204030204"/>
              </a:rPr>
              <a:t>A 15-year history of providing technology to Fortune 500 companies, Government Sponsored Enterprises, Federal and State agencies and the Housing Advocacy sector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IndiSoft’s seasoned Executive Management Team played a critical role in working with Federal, State and Government Agencies as well as residential mortgage servicers and the Housing Advocacy sector to quickly create solutions for the Great Recession.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IndiSoft Named a 2020 Housing Wire Tech 100 Real Estate Winner: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Calibri" panose="020F0502020204030204"/>
              </a:rPr>
              <a:t>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https://www.housingwire.com/articles/2020-hw-tech100-real-estate-winner-indisoft/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CD956436-826A-4833-B914-3D5123968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538" y="95250"/>
            <a:ext cx="7453876" cy="857250"/>
          </a:xfrm>
        </p:spPr>
        <p:txBody>
          <a:bodyPr>
            <a:normAutofit/>
          </a:bodyPr>
          <a:lstStyle/>
          <a:p>
            <a:r>
              <a:rPr lang="en-US" b="1" dirty="0"/>
              <a:t>IndiSoft Basics</a:t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8E005F7-621F-4E6C-9C49-0782795837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00400" y="6667500"/>
            <a:ext cx="2133600" cy="190500"/>
          </a:xfrm>
        </p:spPr>
        <p:txBody>
          <a:bodyPr/>
          <a:lstStyle/>
          <a:p>
            <a:pPr>
              <a:defRPr/>
            </a:pPr>
            <a:r>
              <a:rPr lang="en-US" sz="1800" dirty="0"/>
              <a:t>- 3 -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549F677-425C-4EC8-9D34-6C47447303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6667500"/>
            <a:ext cx="3276600" cy="1905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2020 IndiSoft LLC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2020 IndiSoft LLC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B390481C-DC33-426C-8EC5-DAE8AD624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86914"/>
            <a:ext cx="7501156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>
                <a:latin typeface="+mj-lt"/>
              </a:rPr>
              <a:t>Solution for the State of Nevada</a:t>
            </a:r>
          </a:p>
        </p:txBody>
      </p:sp>
      <p:pic>
        <p:nvPicPr>
          <p:cNvPr id="17" name="Picture 8" descr="The HomeownerConnect Portal Logo">
            <a:hlinkClick r:id="rId2"/>
            <a:extLst>
              <a:ext uri="{FF2B5EF4-FFF2-40B4-BE49-F238E27FC236}">
                <a16:creationId xmlns:a16="http://schemas.microsoft.com/office/drawing/2014/main" id="{62AE1BB2-1534-4B34-8D9F-AB7494631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438" y="19096"/>
            <a:ext cx="1557924" cy="66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C53D7E2-A5A7-4F03-9C78-EEE1A28F55D4}"/>
              </a:ext>
            </a:extLst>
          </p:cNvPr>
          <p:cNvSpPr txBox="1">
            <a:spLocks/>
          </p:cNvSpPr>
          <p:nvPr/>
        </p:nvSpPr>
        <p:spPr bwMode="auto">
          <a:xfrm>
            <a:off x="229180" y="982980"/>
            <a:ext cx="8499683" cy="557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1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2" indent="-342900">
              <a:spcBef>
                <a:spcPts val="0"/>
              </a:spcBef>
              <a:buSzPct val="95000"/>
              <a:buFont typeface="Wingdings" panose="05000000000000000000" pitchFamily="2" charset="2"/>
              <a:buChar char="Ø"/>
              <a:tabLst>
                <a:tab pos="460375" algn="l"/>
              </a:tabLst>
            </a:pP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Immediate Problem: Mortgage Servicer Capacity Challenge</a:t>
            </a:r>
          </a:p>
          <a:p>
            <a:pPr marL="857250" lvl="3" indent="-342900">
              <a:spcBef>
                <a:spcPts val="0"/>
              </a:spcBef>
              <a:buSzPct val="95000"/>
              <a:buFont typeface="Wingdings" panose="05000000000000000000" pitchFamily="2" charset="2"/>
              <a:buChar char="ü"/>
              <a:tabLst>
                <a:tab pos="460375" algn="l"/>
              </a:tabLst>
            </a:pP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Negative effect on Nevada (NV) homeowners seeking mortgage relief</a:t>
            </a:r>
          </a:p>
          <a:p>
            <a:pPr marL="1017588" lvl="4" indent="-285750">
              <a:spcBef>
                <a:spcPts val="0"/>
              </a:spcBef>
              <a:buSzPct val="95000"/>
              <a:buFont typeface="Wingdings" panose="05000000000000000000" pitchFamily="2" charset="2"/>
              <a:buChar char="v"/>
              <a:tabLst>
                <a:tab pos="460375" algn="l"/>
              </a:tabLs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Radical increase of calls to servicers due to COVID-19 crises </a:t>
            </a:r>
          </a:p>
          <a:p>
            <a:pPr marL="1017588" lvl="4" indent="-285750">
              <a:spcBef>
                <a:spcPts val="0"/>
              </a:spcBef>
              <a:buSzPct val="95000"/>
              <a:buFont typeface="Wingdings" panose="05000000000000000000" pitchFamily="2" charset="2"/>
              <a:buChar char="v"/>
              <a:tabLst>
                <a:tab pos="460375" algn="l"/>
              </a:tabLst>
            </a:pPr>
            <a:r>
              <a:rPr lang="en-US" sz="1600" dirty="0"/>
              <a:t>Excessive delays in providing homeowner access to Federal relief programs</a:t>
            </a:r>
          </a:p>
          <a:p>
            <a:pPr marL="1017588" lvl="4" indent="-285750">
              <a:spcBef>
                <a:spcPts val="0"/>
              </a:spcBef>
              <a:buSzPct val="95000"/>
              <a:buFont typeface="Wingdings" panose="05000000000000000000" pitchFamily="2" charset="2"/>
              <a:buChar char="v"/>
              <a:tabLst>
                <a:tab pos="460375" algn="l"/>
              </a:tabLst>
            </a:pPr>
            <a:r>
              <a:rPr lang="en-US" sz="1600" dirty="0"/>
              <a:t>After initial forbearance relief, there could be more permanent loss mitigation solutions, which could increase if home values decline.</a:t>
            </a:r>
          </a:p>
          <a:p>
            <a:pPr marL="1017588" lvl="4" indent="-285750">
              <a:spcBef>
                <a:spcPts val="0"/>
              </a:spcBef>
              <a:buSzPct val="95000"/>
              <a:buFont typeface="Wingdings" panose="05000000000000000000" pitchFamily="2" charset="2"/>
              <a:buChar char="v"/>
              <a:tabLst>
                <a:tab pos="460375" algn="l"/>
              </a:tabLst>
            </a:pPr>
            <a:r>
              <a:rPr lang="en-US" sz="1600" dirty="0"/>
              <a:t>Potential for mortgage servicer business failure/servicing transfer</a:t>
            </a:r>
          </a:p>
          <a:p>
            <a:pPr marL="1017588" lvl="4" indent="-285750">
              <a:spcBef>
                <a:spcPts val="0"/>
              </a:spcBef>
              <a:buSzPct val="95000"/>
              <a:buFont typeface="Wingdings" panose="05000000000000000000" pitchFamily="2" charset="2"/>
              <a:buChar char="v"/>
              <a:tabLst>
                <a:tab pos="460375" algn="l"/>
              </a:tabLst>
            </a:pPr>
            <a:r>
              <a:rPr lang="en-US" sz="1600" dirty="0"/>
              <a:t>Proactive protection for NV homeowners against financial predators</a:t>
            </a:r>
          </a:p>
          <a:p>
            <a:pPr marL="731838" lvl="4" indent="0">
              <a:spcBef>
                <a:spcPts val="0"/>
              </a:spcBef>
              <a:buSzPct val="95000"/>
              <a:buNone/>
              <a:tabLst>
                <a:tab pos="460375" algn="l"/>
              </a:tabLst>
            </a:pPr>
            <a:endParaRPr lang="en-US" sz="1800" dirty="0">
              <a:solidFill>
                <a:srgbClr val="6D726E"/>
              </a:solidFill>
            </a:endParaRPr>
          </a:p>
          <a:p>
            <a:pPr marL="628650" lvl="2" indent="-342900">
              <a:spcBef>
                <a:spcPts val="0"/>
              </a:spcBef>
              <a:buSzPct val="95000"/>
              <a:buFont typeface="Wingdings" panose="05000000000000000000" pitchFamily="2" charset="2"/>
              <a:buChar char="Ø"/>
              <a:tabLst>
                <a:tab pos="460375" algn="l"/>
              </a:tabLst>
            </a:pP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Immediate Solution: Implement Home Means Nevada (HMN) – The Homeowner Connect (THOC) self-service portal</a:t>
            </a:r>
          </a:p>
          <a:p>
            <a:pPr marL="857250" lvl="3" indent="-342900">
              <a:spcBef>
                <a:spcPts val="0"/>
              </a:spcBef>
              <a:buSzPct val="95000"/>
              <a:buFont typeface="Wingdings" panose="05000000000000000000" pitchFamily="2" charset="2"/>
              <a:buChar char="ü"/>
              <a:tabLst>
                <a:tab pos="460375" algn="l"/>
              </a:tabLst>
            </a:pP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stand-alone, resource-rich portal offsets servicer under-capacity</a:t>
            </a:r>
          </a:p>
          <a:p>
            <a:pPr marL="1017588" lvl="4" indent="-285750">
              <a:spcBef>
                <a:spcPts val="0"/>
              </a:spcBef>
              <a:buSzPct val="95000"/>
              <a:buFont typeface="Wingdings" panose="05000000000000000000" pitchFamily="2" charset="2"/>
              <a:buChar char="v"/>
              <a:tabLst>
                <a:tab pos="460375" algn="l"/>
              </a:tabLst>
            </a:pPr>
            <a:r>
              <a:rPr lang="en-US" sz="1600" dirty="0"/>
              <a:t>A robust self-service portal eliminates the need for homeowners to call the servicer</a:t>
            </a:r>
          </a:p>
          <a:p>
            <a:pPr marL="1017588" lvl="4" indent="-285750">
              <a:spcBef>
                <a:spcPts val="0"/>
              </a:spcBef>
              <a:buSzPct val="95000"/>
              <a:buFont typeface="Wingdings" panose="05000000000000000000" pitchFamily="2" charset="2"/>
              <a:buChar char="v"/>
              <a:tabLst>
                <a:tab pos="460375" algn="l"/>
              </a:tabLst>
            </a:pPr>
            <a:r>
              <a:rPr lang="en-US" sz="1600" dirty="0"/>
              <a:t>On-demand chat and phone counseling provided by HUD certified non-profit Housing Counselors</a:t>
            </a:r>
          </a:p>
          <a:p>
            <a:pPr marL="1017588" lvl="4" indent="-285750">
              <a:spcBef>
                <a:spcPts val="0"/>
              </a:spcBef>
              <a:buSzPct val="95000"/>
              <a:buFont typeface="Wingdings" panose="05000000000000000000" pitchFamily="2" charset="2"/>
              <a:buChar char="v"/>
              <a:tabLst>
                <a:tab pos="460375" algn="l"/>
              </a:tabLst>
            </a:pPr>
            <a:r>
              <a:rPr lang="en-US" sz="1600" dirty="0"/>
              <a:t>Multi-Platform capabilities for distressed NV homeowners: Laptop, iPad, Mobile phone compatible</a:t>
            </a:r>
          </a:p>
          <a:p>
            <a:pPr marL="1017588" lvl="4" indent="-285750">
              <a:spcBef>
                <a:spcPts val="0"/>
              </a:spcBef>
              <a:buSzPct val="95000"/>
              <a:buFont typeface="Wingdings" panose="05000000000000000000" pitchFamily="2" charset="2"/>
              <a:buChar char="v"/>
              <a:tabLst>
                <a:tab pos="460375" algn="l"/>
              </a:tabLst>
            </a:pPr>
            <a:r>
              <a:rPr lang="en-US" sz="1600" dirty="0"/>
              <a:t>Viable alternative repository for servicer failures or messy MSR transfers</a:t>
            </a:r>
          </a:p>
          <a:p>
            <a:pPr marL="1017588" lvl="4" indent="-285750">
              <a:spcBef>
                <a:spcPts val="0"/>
              </a:spcBef>
              <a:buSzPct val="95000"/>
              <a:buFont typeface="Wingdings" panose="05000000000000000000" pitchFamily="2" charset="2"/>
              <a:buChar char="v"/>
              <a:tabLst>
                <a:tab pos="460375" algn="l"/>
              </a:tabLst>
            </a:pPr>
            <a:r>
              <a:rPr lang="en-US" sz="1600" dirty="0"/>
              <a:t>Aggressive Nevada campaign to preempt predatory practices by directing consumers to the safety of a free Nevada endorsed portal</a:t>
            </a:r>
          </a:p>
          <a:p>
            <a:pPr marL="731838" lvl="4" indent="0">
              <a:spcBef>
                <a:spcPts val="0"/>
              </a:spcBef>
              <a:buSzPct val="95000"/>
              <a:buNone/>
              <a:tabLst>
                <a:tab pos="460375" algn="l"/>
              </a:tabLst>
            </a:pPr>
            <a:endParaRPr lang="en-US" sz="1800" dirty="0"/>
          </a:p>
          <a:p>
            <a:pPr marL="731838" lvl="4" indent="0">
              <a:spcBef>
                <a:spcPts val="0"/>
              </a:spcBef>
              <a:buSzPct val="95000"/>
              <a:buNone/>
              <a:tabLst>
                <a:tab pos="460375" algn="l"/>
              </a:tabLst>
            </a:pPr>
            <a:endParaRPr lang="en-US" sz="1800" dirty="0"/>
          </a:p>
          <a:p>
            <a:pPr marL="746125" lvl="3" indent="-231775">
              <a:spcBef>
                <a:spcPts val="0"/>
              </a:spcBef>
              <a:buSzPct val="95000"/>
              <a:tabLst>
                <a:tab pos="460375" algn="l"/>
              </a:tabLst>
            </a:pPr>
            <a:endParaRPr lang="en-US" dirty="0">
              <a:solidFill>
                <a:srgbClr val="6D726E"/>
              </a:solidFill>
            </a:endParaRPr>
          </a:p>
          <a:p>
            <a:pPr marL="514350" lvl="3" indent="0">
              <a:spcBef>
                <a:spcPts val="0"/>
              </a:spcBef>
              <a:buSzPct val="95000"/>
              <a:buNone/>
              <a:tabLst>
                <a:tab pos="460375" algn="l"/>
              </a:tabLst>
            </a:pPr>
            <a:endParaRPr lang="en-US" dirty="0">
              <a:solidFill>
                <a:srgbClr val="6D726E"/>
              </a:solidFill>
            </a:endParaRPr>
          </a:p>
          <a:p>
            <a:pPr marL="746125" lvl="3" indent="-231775">
              <a:spcBef>
                <a:spcPts val="0"/>
              </a:spcBef>
              <a:buSzPct val="95000"/>
              <a:tabLst>
                <a:tab pos="460375" algn="l"/>
              </a:tabLst>
            </a:pPr>
            <a:endParaRPr lang="en-US" dirty="0">
              <a:solidFill>
                <a:srgbClr val="6D726E"/>
              </a:solidFill>
            </a:endParaRPr>
          </a:p>
          <a:p>
            <a:pPr marL="746125" lvl="3" indent="-231775">
              <a:spcBef>
                <a:spcPts val="0"/>
              </a:spcBef>
              <a:buSzPct val="95000"/>
              <a:tabLst>
                <a:tab pos="460375" algn="l"/>
              </a:tabLst>
            </a:pPr>
            <a:endParaRPr lang="en-US" dirty="0">
              <a:solidFill>
                <a:srgbClr val="6D726E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A94DC4-E34E-429A-96D3-8AFC7C5E10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00400" y="6667500"/>
            <a:ext cx="2133600" cy="190500"/>
          </a:xfrm>
        </p:spPr>
        <p:txBody>
          <a:bodyPr/>
          <a:lstStyle/>
          <a:p>
            <a:pPr>
              <a:defRPr/>
            </a:pPr>
            <a:r>
              <a:rPr lang="en-US" sz="1800" dirty="0"/>
              <a:t>- 4 -</a:t>
            </a:r>
          </a:p>
        </p:txBody>
      </p:sp>
    </p:spTree>
    <p:extLst>
      <p:ext uri="{BB962C8B-B14F-4D97-AF65-F5344CB8AC3E}">
        <p14:creationId xmlns:p14="http://schemas.microsoft.com/office/powerpoint/2010/main" val="1071631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4"/>
          <p:cNvSpPr>
            <a:spLocks noGrp="1"/>
          </p:cNvSpPr>
          <p:nvPr>
            <p:ph type="title"/>
          </p:nvPr>
        </p:nvSpPr>
        <p:spPr>
          <a:xfrm>
            <a:off x="2100263" y="198340"/>
            <a:ext cx="6725686" cy="364074"/>
          </a:xfrm>
        </p:spPr>
        <p:txBody>
          <a:bodyPr/>
          <a:lstStyle/>
          <a:p>
            <a:pPr algn="ctr"/>
            <a:r>
              <a:rPr lang="en-US" b="1" dirty="0"/>
              <a:t>           COVID-19 Projected Impact to Nevada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8BDA3EE-2DCA-4E98-8200-111137E185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00400" y="6667500"/>
            <a:ext cx="2133600" cy="190500"/>
          </a:xfrm>
        </p:spPr>
        <p:txBody>
          <a:bodyPr/>
          <a:lstStyle/>
          <a:p>
            <a:pPr>
              <a:defRPr/>
            </a:pPr>
            <a:r>
              <a:rPr lang="en-US" sz="1800" dirty="0"/>
              <a:t>- 5 -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5486246-F529-486A-88E3-0836C975AD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6667500"/>
            <a:ext cx="3276600" cy="1905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2020 IndiSoft LLC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4B67F26-8BA0-45C9-B29F-4D970C86BD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288455"/>
              </p:ext>
            </p:extLst>
          </p:nvPr>
        </p:nvGraphicFramePr>
        <p:xfrm>
          <a:off x="116354" y="4720467"/>
          <a:ext cx="8911291" cy="1757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Worksheet" r:id="rId4" imgW="7439049" imgH="1466830" progId="Excel.Sheet.12">
                  <p:embed/>
                </p:oleObj>
              </mc:Choice>
              <mc:Fallback>
                <p:oleObj name="Worksheet" r:id="rId4" imgW="7439049" imgH="14668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354" y="4720467"/>
                        <a:ext cx="8911291" cy="1757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7E9C94B-38EB-4272-9B27-B2D32C9C9032}"/>
              </a:ext>
            </a:extLst>
          </p:cNvPr>
          <p:cNvSpPr txBox="1">
            <a:spLocks/>
          </p:cNvSpPr>
          <p:nvPr/>
        </p:nvSpPr>
        <p:spPr bwMode="auto">
          <a:xfrm>
            <a:off x="116354" y="819463"/>
            <a:ext cx="8782482" cy="380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1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285750">
              <a:spcBef>
                <a:spcPts val="0"/>
              </a:spcBef>
              <a:buSzPct val="95000"/>
              <a:buFont typeface="Wingdings" panose="05000000000000000000" pitchFamily="2" charset="2"/>
              <a:buChar char="Ø"/>
              <a:tabLst>
                <a:tab pos="460375" algn="l"/>
              </a:tabLst>
            </a:pPr>
            <a:r>
              <a:rPr lang="en-US" sz="1600" b="1" dirty="0"/>
              <a:t>Nevada Metrics – Observations</a:t>
            </a:r>
          </a:p>
          <a:p>
            <a:pPr marL="571500" lvl="2" indent="-285750">
              <a:spcBef>
                <a:spcPts val="0"/>
              </a:spcBef>
              <a:buSzPct val="95000"/>
              <a:buFont typeface="Wingdings" panose="05000000000000000000" pitchFamily="2" charset="2"/>
              <a:buChar char="ü"/>
              <a:tabLst>
                <a:tab pos="460375" algn="l"/>
              </a:tabLst>
            </a:pPr>
            <a:r>
              <a:rPr lang="en-US" sz="1200" dirty="0"/>
              <a:t>Week ending March 21, employment claims filed was 10 times the highest claims filed during the Great Recession</a:t>
            </a:r>
          </a:p>
          <a:p>
            <a:pPr marL="571500" lvl="2" indent="-285750">
              <a:spcBef>
                <a:spcPts val="0"/>
              </a:spcBef>
              <a:buSzPct val="95000"/>
              <a:buFont typeface="Wingdings" panose="05000000000000000000" pitchFamily="2" charset="2"/>
              <a:buChar char="ü"/>
              <a:tabLst>
                <a:tab pos="460375" algn="l"/>
              </a:tabLst>
            </a:pPr>
            <a:r>
              <a:rPr lang="en-US" sz="1200" dirty="0"/>
              <a:t>Highest 90+ Days Mortgage Delinquency Rate was double the National Average during the Great Recession</a:t>
            </a:r>
          </a:p>
          <a:p>
            <a:pPr marL="571500" lvl="2" indent="-285750">
              <a:spcBef>
                <a:spcPts val="0"/>
              </a:spcBef>
              <a:buSzPct val="95000"/>
              <a:buFont typeface="Wingdings" panose="05000000000000000000" pitchFamily="2" charset="2"/>
              <a:buChar char="ü"/>
              <a:tabLst>
                <a:tab pos="460375" algn="l"/>
              </a:tabLst>
            </a:pPr>
            <a:r>
              <a:rPr lang="en-US" sz="1200" dirty="0"/>
              <a:t>Highest ever unemployment rate was 47% higher than the National rate</a:t>
            </a:r>
          </a:p>
          <a:p>
            <a:pPr marL="571500" lvl="2" indent="-285750">
              <a:spcBef>
                <a:spcPts val="0"/>
              </a:spcBef>
              <a:buSzPct val="95000"/>
              <a:buFont typeface="Wingdings" panose="05000000000000000000" pitchFamily="2" charset="2"/>
              <a:buChar char="ü"/>
              <a:tabLst>
                <a:tab pos="460375" algn="l"/>
              </a:tabLst>
            </a:pPr>
            <a:r>
              <a:rPr lang="en-US" sz="1200" dirty="0"/>
              <a:t>The Hardest Hit Funds is still active today since its inception in 2010 due to the Great Recession (COVID-19 is expected to have a similar long-lasting impact)</a:t>
            </a:r>
          </a:p>
          <a:p>
            <a:pPr marL="342900" lvl="1" indent="-285750">
              <a:spcBef>
                <a:spcPts val="0"/>
              </a:spcBef>
              <a:buSzPct val="95000"/>
              <a:buFont typeface="Wingdings" panose="05000000000000000000" pitchFamily="2" charset="2"/>
              <a:buChar char="Ø"/>
              <a:tabLst>
                <a:tab pos="460375" algn="l"/>
              </a:tabLst>
            </a:pPr>
            <a:r>
              <a:rPr lang="en-US" sz="1600" b="1" dirty="0"/>
              <a:t>Projections</a:t>
            </a:r>
          </a:p>
          <a:p>
            <a:pPr marL="571500" lvl="2" indent="-285750">
              <a:spcBef>
                <a:spcPts val="0"/>
              </a:spcBef>
              <a:buSzPct val="95000"/>
              <a:buFont typeface="Wingdings" panose="05000000000000000000" pitchFamily="2" charset="2"/>
              <a:buChar char="ü"/>
              <a:tabLst>
                <a:tab pos="460375" algn="l"/>
              </a:tabLst>
            </a:pPr>
            <a:r>
              <a:rPr lang="en-US" sz="1200" dirty="0"/>
              <a:t>Federal Reserve Bank of St. Louis President James Bullard predicts unemployment rate may hit 30% surpassing the 24.9% in 1933 during the Great Depression</a:t>
            </a:r>
          </a:p>
          <a:p>
            <a:pPr marL="571500" lvl="2" indent="-285750">
              <a:spcBef>
                <a:spcPts val="0"/>
              </a:spcBef>
              <a:buSzPct val="95000"/>
              <a:buFont typeface="Wingdings" panose="05000000000000000000" pitchFamily="2" charset="2"/>
              <a:buChar char="ü"/>
              <a:tabLst>
                <a:tab pos="460375" algn="l"/>
              </a:tabLst>
            </a:pPr>
            <a:r>
              <a:rPr lang="en-US" sz="1200" dirty="0"/>
              <a:t>As many as 30% of Americans with home loans – about 15 million households –- could stop paying if the U.S. economy remains closed through the summer or beyond, according to an estimate by Mark Zandi, chief economist for Moody’s Analytics.</a:t>
            </a:r>
          </a:p>
          <a:p>
            <a:pPr marL="571500" lvl="2" indent="-285750">
              <a:spcBef>
                <a:spcPts val="0"/>
              </a:spcBef>
              <a:buSzPct val="95000"/>
              <a:buFont typeface="Wingdings" panose="05000000000000000000" pitchFamily="2" charset="2"/>
              <a:buChar char="ü"/>
              <a:tabLst>
                <a:tab pos="460375" algn="l"/>
              </a:tabLst>
            </a:pPr>
            <a:r>
              <a:rPr lang="en-US" sz="1200" dirty="0"/>
              <a:t>Nevada is projected to have the biggest employment decline (-9.8%) in the US in 2020</a:t>
            </a:r>
          </a:p>
          <a:p>
            <a:pPr marL="571500" lvl="2" indent="-285750">
              <a:spcBef>
                <a:spcPts val="0"/>
              </a:spcBef>
              <a:buSzPct val="95000"/>
              <a:buFont typeface="Wingdings" panose="05000000000000000000" pitchFamily="2" charset="2"/>
              <a:buChar char="ü"/>
              <a:tabLst>
                <a:tab pos="460375" algn="l"/>
              </a:tabLst>
            </a:pPr>
            <a:r>
              <a:rPr lang="en-US" sz="1200" dirty="0"/>
              <a:t>Assume Nevada unemployment rate is projected to be 50% higher than the rate during the Great Recession when the US rate peaked at 9.3%, a linear projection based on the 2019 metrics in the table below (Unemployment rate, NODs and Proceed to Foreclosure) will project for the State of Nevada:</a:t>
            </a:r>
          </a:p>
          <a:p>
            <a:pPr marL="800100" lvl="3" indent="-285750">
              <a:spcBef>
                <a:spcPts val="0"/>
              </a:spcBef>
              <a:buSzPct val="95000"/>
              <a:buFont typeface="Wingdings" panose="05000000000000000000" pitchFamily="2" charset="2"/>
              <a:buChar char="v"/>
              <a:tabLst>
                <a:tab pos="460375" algn="l"/>
              </a:tabLst>
            </a:pPr>
            <a:r>
              <a:rPr lang="en-US" sz="1400" b="1" dirty="0"/>
              <a:t>A 21% peak unemployment rate in 2020</a:t>
            </a:r>
          </a:p>
          <a:p>
            <a:pPr marL="800100" lvl="3" indent="-285750">
              <a:spcBef>
                <a:spcPts val="0"/>
              </a:spcBef>
              <a:buSzPct val="95000"/>
              <a:buFont typeface="Wingdings" panose="05000000000000000000" pitchFamily="2" charset="2"/>
              <a:buChar char="v"/>
              <a:tabLst>
                <a:tab pos="460375" algn="l"/>
              </a:tabLst>
            </a:pPr>
            <a:r>
              <a:rPr lang="en-US" sz="1400" b="1" dirty="0"/>
              <a:t>A 16% peak 90+ Mortgage Delinquency rate in late 2020 to early 2021</a:t>
            </a:r>
          </a:p>
          <a:p>
            <a:pPr marL="800100" lvl="3" indent="-285750">
              <a:spcBef>
                <a:spcPts val="0"/>
              </a:spcBef>
              <a:buSzPct val="95000"/>
              <a:buFont typeface="Wingdings" panose="05000000000000000000" pitchFamily="2" charset="2"/>
              <a:buChar char="v"/>
              <a:tabLst>
                <a:tab pos="460375" algn="l"/>
              </a:tabLst>
            </a:pPr>
            <a:r>
              <a:rPr lang="en-US" sz="1400" b="1" dirty="0"/>
              <a:t>Over 20,000 Notice of Defaults will be filed in late 2020 to 2021</a:t>
            </a:r>
          </a:p>
          <a:p>
            <a:pPr marL="800100" lvl="3" indent="-285750">
              <a:spcBef>
                <a:spcPts val="0"/>
              </a:spcBef>
              <a:buSzPct val="95000"/>
              <a:buFont typeface="Wingdings" panose="05000000000000000000" pitchFamily="2" charset="2"/>
              <a:buChar char="v"/>
              <a:tabLst>
                <a:tab pos="460375" algn="l"/>
              </a:tabLst>
            </a:pPr>
            <a:r>
              <a:rPr lang="en-US" sz="1400" b="1" dirty="0"/>
              <a:t>Almost 15,000 certificates to Proceed to Foreclosure will be issued by HMN in late 2020 to 2021</a:t>
            </a:r>
          </a:p>
          <a:p>
            <a:pPr marL="731838" lvl="4" indent="0">
              <a:spcBef>
                <a:spcPts val="0"/>
              </a:spcBef>
              <a:buSzPct val="95000"/>
              <a:buNone/>
              <a:tabLst>
                <a:tab pos="460375" algn="l"/>
              </a:tabLst>
            </a:pPr>
            <a:endParaRPr lang="en-US" sz="1800" b="1" dirty="0"/>
          </a:p>
          <a:p>
            <a:pPr marL="746125" lvl="3" indent="-231775">
              <a:spcBef>
                <a:spcPts val="0"/>
              </a:spcBef>
              <a:buSzPct val="95000"/>
              <a:tabLst>
                <a:tab pos="460375" algn="l"/>
              </a:tabLst>
            </a:pPr>
            <a:endParaRPr lang="en-US" dirty="0">
              <a:solidFill>
                <a:srgbClr val="6D726E"/>
              </a:solidFill>
            </a:endParaRPr>
          </a:p>
          <a:p>
            <a:pPr marL="514350" lvl="3" indent="0">
              <a:spcBef>
                <a:spcPts val="0"/>
              </a:spcBef>
              <a:buSzPct val="95000"/>
              <a:buNone/>
              <a:tabLst>
                <a:tab pos="460375" algn="l"/>
              </a:tabLst>
            </a:pPr>
            <a:endParaRPr lang="en-US" dirty="0">
              <a:solidFill>
                <a:srgbClr val="6D726E"/>
              </a:solidFill>
            </a:endParaRPr>
          </a:p>
          <a:p>
            <a:pPr marL="746125" lvl="3" indent="-231775">
              <a:spcBef>
                <a:spcPts val="0"/>
              </a:spcBef>
              <a:buSzPct val="95000"/>
              <a:tabLst>
                <a:tab pos="460375" algn="l"/>
              </a:tabLst>
            </a:pPr>
            <a:endParaRPr lang="en-US" dirty="0">
              <a:solidFill>
                <a:srgbClr val="6D726E"/>
              </a:solidFill>
            </a:endParaRPr>
          </a:p>
          <a:p>
            <a:pPr marL="746125" lvl="3" indent="-231775">
              <a:spcBef>
                <a:spcPts val="0"/>
              </a:spcBef>
              <a:buSzPct val="95000"/>
              <a:tabLst>
                <a:tab pos="460375" algn="l"/>
              </a:tabLst>
            </a:pPr>
            <a:endParaRPr lang="en-US" dirty="0">
              <a:solidFill>
                <a:srgbClr val="6D72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063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8531" y="889000"/>
            <a:ext cx="8839200" cy="571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Consumer-Direct Self-Service Portal includes unique, real-time chat and phone support from experienced HUD-certified Nonprofit Housing Counselors ensuring free, safe and competent assistance for distressed Nevada homeowners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2020 IndiSoft LLC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254DA18-18D9-4C33-8156-D54DAD433E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1871695"/>
              </p:ext>
            </p:extLst>
          </p:nvPr>
        </p:nvGraphicFramePr>
        <p:xfrm>
          <a:off x="515922" y="1996045"/>
          <a:ext cx="8200239" cy="4463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">
            <a:extLst>
              <a:ext uri="{FF2B5EF4-FFF2-40B4-BE49-F238E27FC236}">
                <a16:creationId xmlns:a16="http://schemas.microsoft.com/office/drawing/2014/main" id="{B390481C-DC33-426C-8EC5-DAE8AD624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86914"/>
            <a:ext cx="7501156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dirty="0">
                <a:solidFill>
                  <a:srgbClr val="10253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rgbClr val="10253F"/>
                </a:solidFill>
                <a:latin typeface="+mj-lt"/>
                <a:ea typeface="+mj-ea"/>
                <a:cs typeface="+mj-cs"/>
              </a:rPr>
              <a:t>High-Tech, High-Touch Self-Service</a:t>
            </a:r>
            <a:endParaRPr lang="en-US" sz="2800" b="1" dirty="0">
              <a:latin typeface="+mj-lt"/>
            </a:endParaRPr>
          </a:p>
        </p:txBody>
      </p:sp>
      <p:pic>
        <p:nvPicPr>
          <p:cNvPr id="17" name="Picture 8" descr="The HomeownerConnect Portal Logo">
            <a:hlinkClick r:id="rId7"/>
            <a:extLst>
              <a:ext uri="{FF2B5EF4-FFF2-40B4-BE49-F238E27FC236}">
                <a16:creationId xmlns:a16="http://schemas.microsoft.com/office/drawing/2014/main" id="{62AE1BB2-1534-4B34-8D9F-AB7494631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922" y="-3010"/>
            <a:ext cx="1557924" cy="66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73616B-2EAF-47CA-BC34-DFA9FFB02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- 6 -</a:t>
            </a:r>
          </a:p>
        </p:txBody>
      </p:sp>
    </p:spTree>
    <p:extLst>
      <p:ext uri="{BB962C8B-B14F-4D97-AF65-F5344CB8AC3E}">
        <p14:creationId xmlns:p14="http://schemas.microsoft.com/office/powerpoint/2010/main" val="1282616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2020 IndiSoft LLC</a:t>
            </a:r>
          </a:p>
        </p:txBody>
      </p:sp>
      <p:pic>
        <p:nvPicPr>
          <p:cNvPr id="6" name="Picture 5" descr="A hand holding a cell phone&#10;&#10;Description automatically generated">
            <a:extLst>
              <a:ext uri="{FF2B5EF4-FFF2-40B4-BE49-F238E27FC236}">
                <a16:creationId xmlns:a16="http://schemas.microsoft.com/office/drawing/2014/main" id="{02351134-4C29-48E6-B8CB-6EC54B62F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073" y="2221995"/>
            <a:ext cx="2549344" cy="341854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DA52DCF-7EFA-4227-B4F7-05D7E81C18EC}"/>
              </a:ext>
            </a:extLst>
          </p:cNvPr>
          <p:cNvSpPr txBox="1">
            <a:spLocks/>
          </p:cNvSpPr>
          <p:nvPr/>
        </p:nvSpPr>
        <p:spPr>
          <a:xfrm>
            <a:off x="266469" y="1671762"/>
            <a:ext cx="4954816" cy="4221312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D15D2C"/>
              </a:buClr>
              <a:buSzPct val="80000"/>
              <a:buFontTx/>
              <a:buNone/>
              <a:defRPr sz="1800" b="0" i="0" kern="1200">
                <a:solidFill>
                  <a:srgbClr val="6D726E"/>
                </a:solidFill>
                <a:latin typeface="Helvetica Neue"/>
                <a:ea typeface="+mn-ea"/>
                <a:cs typeface="Helvetica Neue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2"/>
                </a:solidFill>
                <a:latin typeface="Helvetica Neue"/>
                <a:ea typeface="+mn-ea"/>
                <a:cs typeface="Helvetica Neue"/>
              </a:defRPr>
            </a:lvl2pPr>
            <a:lvl3pPr marL="1314450" indent="-4572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D15D2C"/>
              </a:buClr>
              <a:buSzPct val="80000"/>
              <a:buFont typeface="Arial"/>
              <a:buChar char="•"/>
              <a:defRPr sz="1800" b="0" i="0" kern="1200">
                <a:solidFill>
                  <a:schemeClr val="tx2"/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292100" algn="l"/>
              </a:tabLst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6D726E"/>
              </a:solidFill>
              <a:effectLst/>
              <a:uLnTx/>
              <a:uFillTx/>
              <a:latin typeface="Helvetica Neue"/>
              <a:ea typeface="+mn-ea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292100" algn="l"/>
              </a:tabLst>
              <a:defRPr/>
            </a:pP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“Where high tech meets high touch”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2921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  <a:p>
            <a:pPr marL="285750" lvl="1" fontAlgn="auto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92100" algn="l"/>
              </a:tabLst>
            </a:pPr>
            <a:r>
              <a:rPr lang="en-US" b="1" dirty="0">
                <a:solidFill>
                  <a:srgbClr val="FF0000"/>
                </a:solidFill>
                <a:latin typeface="+mn-lt"/>
                <a:ea typeface="Helvetica Neue" charset="0"/>
                <a:cs typeface="Helvetica Neue" charset="0"/>
              </a:rPr>
              <a:t>Updated to comply with COVID-19 Emergency Forbearance Borrower Attestation Form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>
                <a:tab pos="292100" algn="l"/>
              </a:tabLst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elvetica Neue" charset="0"/>
                <a:cs typeface="Helvetica Neue" charset="0"/>
              </a:rPr>
              <a:t>Self-Service Options for Borrowers.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>
                <a:tab pos="292100" algn="l"/>
              </a:tabLst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elvetica Neue" charset="0"/>
                <a:cs typeface="Helvetica Neue" charset="0"/>
              </a:rPr>
              <a:t>Mobile A</a:t>
            </a:r>
            <a:r>
              <a:rPr lang="en-US" b="1" dirty="0" err="1">
                <a:solidFill>
                  <a:schemeClr val="tx1"/>
                </a:solidFill>
                <a:latin typeface="+mn-lt"/>
                <a:ea typeface="Helvetica Neue" charset="0"/>
                <a:cs typeface="Helvetica Neue" charset="0"/>
              </a:rPr>
              <a:t>ccessible</a:t>
            </a:r>
            <a:endParaRPr lang="en-US" b="1" dirty="0">
              <a:solidFill>
                <a:schemeClr val="tx1"/>
              </a:solidFill>
              <a:latin typeface="+mn-lt"/>
              <a:ea typeface="Helvetica Neue" charset="0"/>
              <a:cs typeface="Helvetica Neue" charset="0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>
                <a:tab pos="292100" algn="l"/>
              </a:tabLst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elvetica Neue" charset="0"/>
                <a:cs typeface="Helvetica Neue" charset="0"/>
              </a:rPr>
              <a:t>On-Demand Phone/Chat Support from Nonprofit Counselors</a:t>
            </a:r>
          </a:p>
          <a:p>
            <a:pPr marL="292100" marR="0" lvl="1" indent="-2921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>
                <a:tab pos="292100" algn="l"/>
              </a:tabLst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elvetica Neue" charset="0"/>
                <a:cs typeface="Helvetica Neue" charset="0"/>
              </a:rPr>
              <a:t>Automated Tools for Supplying Key Data and Documents. </a:t>
            </a:r>
          </a:p>
          <a:p>
            <a:pPr marL="292100" marR="0" lvl="1" indent="-2921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>
                <a:tab pos="292100" algn="l"/>
              </a:tabLst>
              <a:defRPr/>
            </a:pPr>
            <a:r>
              <a:rPr kumimoji="0" lang="en-US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elvetica Neue" charset="0"/>
                <a:cs typeface="Helvetica Neue" charset="0"/>
              </a:rPr>
              <a:t>Option to white label</a:t>
            </a:r>
          </a:p>
          <a:p>
            <a:pPr marL="292100" marR="0" lvl="1" indent="-2921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>
                <a:tab pos="292100" algn="l"/>
              </a:tabLst>
              <a:defRPr/>
            </a:pP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DA5706"/>
              </a:solidFill>
              <a:effectLst/>
              <a:uLnTx/>
              <a:uFillTx/>
              <a:latin typeface="Helvetica Neue"/>
              <a:ea typeface="+mn-ea"/>
            </a:endParaRPr>
          </a:p>
          <a:p>
            <a:pPr marL="292100" marR="0" lvl="1" indent="-2921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2100" algn="l"/>
              </a:tabLst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Helvetica Neue"/>
              <a:ea typeface="+mn-ea"/>
            </a:endParaRPr>
          </a:p>
          <a:p>
            <a:pPr marL="23177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398463" algn="l"/>
              </a:tabLst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  <a:ea typeface="+mn-ea"/>
            </a:endParaRPr>
          </a:p>
        </p:txBody>
      </p:sp>
      <p:pic>
        <p:nvPicPr>
          <p:cNvPr id="10" name="Picture 8" descr="The HomeownerConnect Portal Logo">
            <a:hlinkClick r:id="rId3"/>
            <a:extLst>
              <a:ext uri="{FF2B5EF4-FFF2-40B4-BE49-F238E27FC236}">
                <a16:creationId xmlns:a16="http://schemas.microsoft.com/office/drawing/2014/main" id="{D55AD3D9-F5DC-43AD-A146-18E23E994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438" y="21459"/>
            <a:ext cx="1557924" cy="66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B49FA2C-5A4C-4FF5-A9C4-CA664AD4CFEC}"/>
              </a:ext>
            </a:extLst>
          </p:cNvPr>
          <p:cNvSpPr/>
          <p:nvPr/>
        </p:nvSpPr>
        <p:spPr>
          <a:xfrm>
            <a:off x="5335354" y="1739097"/>
            <a:ext cx="3542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Mobile </a:t>
            </a:r>
            <a:r>
              <a:rPr lang="en-US" b="1" dirty="0">
                <a:solidFill>
                  <a:srgbClr val="FF0000"/>
                </a:solidFill>
              </a:rPr>
              <a:t>Friendly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F4B75C-DA11-40A6-A4A7-3D918F168384}"/>
              </a:ext>
            </a:extLst>
          </p:cNvPr>
          <p:cNvSpPr/>
          <p:nvPr/>
        </p:nvSpPr>
        <p:spPr>
          <a:xfrm>
            <a:off x="5993107" y="90778"/>
            <a:ext cx="2791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Key Features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24EC69-EF8B-4A4A-9966-7DAE85376EFD}"/>
              </a:ext>
            </a:extLst>
          </p:cNvPr>
          <p:cNvSpPr/>
          <p:nvPr/>
        </p:nvSpPr>
        <p:spPr>
          <a:xfrm>
            <a:off x="2036318" y="935436"/>
            <a:ext cx="5469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fontAlgn="auto">
              <a:spcAft>
                <a:spcPts val="600"/>
              </a:spcAft>
              <a:tabLst>
                <a:tab pos="292100" algn="l"/>
              </a:tabLst>
              <a:defRPr/>
            </a:pPr>
            <a:r>
              <a:rPr lang="en-US" sz="2400" b="1" dirty="0">
                <a:solidFill>
                  <a:srgbClr val="DA5706"/>
                </a:solidFill>
                <a:latin typeface="+mn-lt"/>
                <a:hlinkClick r:id="rId5"/>
              </a:rPr>
              <a:t>https://www.Thehomeownerconnect.org</a:t>
            </a:r>
            <a:endParaRPr lang="en-US" sz="2400" b="1" dirty="0">
              <a:solidFill>
                <a:srgbClr val="DA5706"/>
              </a:solidFill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024B87-3B1E-483E-9A31-73EAE9A04C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- 7 -</a:t>
            </a:r>
          </a:p>
        </p:txBody>
      </p:sp>
    </p:spTree>
    <p:extLst>
      <p:ext uri="{BB962C8B-B14F-4D97-AF65-F5344CB8AC3E}">
        <p14:creationId xmlns:p14="http://schemas.microsoft.com/office/powerpoint/2010/main" val="66172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96649" y="201637"/>
            <a:ext cx="7534275" cy="723147"/>
          </a:xfrm>
        </p:spPr>
        <p:txBody>
          <a:bodyPr/>
          <a:lstStyle/>
          <a:p>
            <a:r>
              <a:rPr lang="en-US" b="1" dirty="0"/>
              <a:t>Rapid Response to Consumers in Crisis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2020 IndiSoft LLC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11FF64-68C0-43CA-9EB0-FC4571FC43A2}"/>
              </a:ext>
            </a:extLst>
          </p:cNvPr>
          <p:cNvSpPr/>
          <p:nvPr/>
        </p:nvSpPr>
        <p:spPr>
          <a:xfrm>
            <a:off x="166366" y="876300"/>
            <a:ext cx="8633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 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Distressed Homeowners submitting applications for Mortgage Payment Assistance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944B081-1BD5-419E-81B4-C4FF7F863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230186"/>
              </p:ext>
            </p:extLst>
          </p:nvPr>
        </p:nvGraphicFramePr>
        <p:xfrm>
          <a:off x="1823428" y="1327083"/>
          <a:ext cx="4875351" cy="1467679"/>
        </p:xfrm>
        <a:graphic>
          <a:graphicData uri="http://schemas.openxmlformats.org/drawingml/2006/table">
            <a:tbl>
              <a:tblPr firstRow="1" firstCol="1" bandRow="1"/>
              <a:tblGrid>
                <a:gridCol w="2831440">
                  <a:extLst>
                    <a:ext uri="{9D8B030D-6E8A-4147-A177-3AD203B41FA5}">
                      <a16:colId xmlns:a16="http://schemas.microsoft.com/office/drawing/2014/main" val="4188838772"/>
                    </a:ext>
                  </a:extLst>
                </a:gridCol>
                <a:gridCol w="2043911">
                  <a:extLst>
                    <a:ext uri="{9D8B030D-6E8A-4147-A177-3AD203B41FA5}">
                      <a16:colId xmlns:a16="http://schemas.microsoft.com/office/drawing/2014/main" val="391536602"/>
                    </a:ext>
                  </a:extLst>
                </a:gridCol>
              </a:tblGrid>
              <a:tr h="3007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Applications Opened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403905"/>
                  </a:ext>
                </a:extLst>
              </a:tr>
              <a:tr h="2917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 Apps Submitted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716325"/>
                  </a:ext>
                </a:extLst>
              </a:tr>
              <a:tr h="2917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Submission Rate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067610"/>
                  </a:ext>
                </a:extLst>
              </a:tr>
              <a:tr h="2917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Chat Sessions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326300"/>
                  </a:ext>
                </a:extLst>
              </a:tr>
              <a:tr h="2917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Phone-counseling Sessions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774938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75D47F97-6A96-4F65-8899-B90501C929C0}"/>
              </a:ext>
            </a:extLst>
          </p:cNvPr>
          <p:cNvSpPr/>
          <p:nvPr/>
        </p:nvSpPr>
        <p:spPr>
          <a:xfrm>
            <a:off x="335561" y="2863603"/>
            <a:ext cx="89457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Cycle-time for Submitting a Complete Application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74% completed and submitted within 7 days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The remaining 26% within 30 Days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A0BD31-E9D8-4A28-BC3C-4F73FE91EA60}"/>
              </a:ext>
            </a:extLst>
          </p:cNvPr>
          <p:cNvSpPr/>
          <p:nvPr/>
        </p:nvSpPr>
        <p:spPr>
          <a:xfrm>
            <a:off x="335559" y="3725377"/>
            <a:ext cx="89457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80% of Live Chat Sessions end up submitting a complete application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BC5489-0E75-4665-BCA5-D1B60CA38719}"/>
              </a:ext>
            </a:extLst>
          </p:cNvPr>
          <p:cNvSpPr/>
          <p:nvPr/>
        </p:nvSpPr>
        <p:spPr>
          <a:xfrm>
            <a:off x="771787" y="4105425"/>
            <a:ext cx="74975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    1,188 unique customers utilized chat</a:t>
            </a: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    These customers averaged 1.6 chat sessions per application</a:t>
            </a: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    65% of the chats occurred prior to submission of the application</a:t>
            </a: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    35% of the chats occurred after submission of the application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    Avg. Speed to Answer:	Chat 68 sec		Calls 54 sec</a:t>
            </a: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    Avg. Handle-time:	Chat 12 min 48 sec 	Calls 4 min 12 min</a:t>
            </a: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    Abandon Rate:	Chat 0.05%		Calls 3.4%</a:t>
            </a:r>
          </a:p>
        </p:txBody>
      </p:sp>
      <p:pic>
        <p:nvPicPr>
          <p:cNvPr id="15" name="Picture 8" descr="The HomeownerConnect Portal Logo">
            <a:hlinkClick r:id="rId2"/>
            <a:extLst>
              <a:ext uri="{FF2B5EF4-FFF2-40B4-BE49-F238E27FC236}">
                <a16:creationId xmlns:a16="http://schemas.microsoft.com/office/drawing/2014/main" id="{66556963-813E-4E6E-9C2B-394575756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476" y="24370"/>
            <a:ext cx="1557924" cy="66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F96FE60-CF41-4C7F-B242-0B7485738776}"/>
              </a:ext>
            </a:extLst>
          </p:cNvPr>
          <p:cNvSpPr/>
          <p:nvPr/>
        </p:nvSpPr>
        <p:spPr>
          <a:xfrm>
            <a:off x="335559" y="5662154"/>
            <a:ext cx="21221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Borrower Survey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90828C-B081-4346-8E57-A417D6CA735C}"/>
              </a:ext>
            </a:extLst>
          </p:cNvPr>
          <p:cNvSpPr/>
          <p:nvPr/>
        </p:nvSpPr>
        <p:spPr>
          <a:xfrm>
            <a:off x="771787" y="5957459"/>
            <a:ext cx="83192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Customer Chat:	94.9% Satisfied   	5.1% Unsatisfied (due to process challenges)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08A12E-EBE3-4716-A241-0C643B208B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- 8 -</a:t>
            </a:r>
          </a:p>
        </p:txBody>
      </p:sp>
    </p:spTree>
    <p:extLst>
      <p:ext uri="{BB962C8B-B14F-4D97-AF65-F5344CB8AC3E}">
        <p14:creationId xmlns:p14="http://schemas.microsoft.com/office/powerpoint/2010/main" val="1118199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D2D3C6E-C555-4F7F-961A-9E793085EA61}"/>
              </a:ext>
            </a:extLst>
          </p:cNvPr>
          <p:cNvSpPr txBox="1">
            <a:spLocks/>
          </p:cNvSpPr>
          <p:nvPr/>
        </p:nvSpPr>
        <p:spPr>
          <a:xfrm>
            <a:off x="265043" y="1045752"/>
            <a:ext cx="8613913" cy="4969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b="1" dirty="0">
                <a:solidFill>
                  <a:schemeClr val="accent1"/>
                </a:solidFill>
              </a:rPr>
              <a:t>TOTAL ANNUAL COST YEAR 1 - $480,050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b="1" dirty="0">
                <a:solidFill>
                  <a:schemeClr val="accent1"/>
                </a:solidFill>
              </a:rPr>
              <a:t>Monthly Cost &amp; Fees for Year 1 - $358,800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b="1" dirty="0">
                <a:solidFill>
                  <a:schemeClr val="accent1"/>
                </a:solidFill>
              </a:rPr>
              <a:t>One Time Setup and Implementation Cost &amp; Fees for Year 1 - $121,250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en-US" sz="1400" b="1" dirty="0">
              <a:solidFill>
                <a:schemeClr val="accent1"/>
              </a:solidFill>
            </a:endParaRPr>
          </a:p>
          <a:p>
            <a:pPr lvl="2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400" b="1" dirty="0">
                <a:solidFill>
                  <a:schemeClr val="accent1"/>
                </a:solidFill>
              </a:rPr>
              <a:t>Annual Cost Breakdown: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400" b="1" dirty="0">
              <a:solidFill>
                <a:sysClr val="windowText" lastClr="000000"/>
              </a:solidFill>
            </a:endParaRPr>
          </a:p>
          <a:p>
            <a:pPr lvl="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ysClr val="windowText" lastClr="000000"/>
                </a:solidFill>
              </a:rPr>
              <a:t>The Nevada “The Homeowner Connect” Platform (NTHOC) and Home Retention License fees</a:t>
            </a:r>
          </a:p>
          <a:p>
            <a:pPr lvl="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200" b="1" dirty="0">
                <a:solidFill>
                  <a:schemeClr val="accent1"/>
                </a:solidFill>
              </a:rPr>
              <a:t>$180,000 Per year plus $23,600 (one-time setup fee)</a:t>
            </a:r>
          </a:p>
          <a:p>
            <a:pPr lvl="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1000" b="1" dirty="0">
              <a:solidFill>
                <a:sysClr val="windowText" lastClr="000000"/>
              </a:solidFill>
            </a:endParaRPr>
          </a:p>
          <a:p>
            <a:pPr lvl="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ysClr val="windowText" lastClr="000000"/>
                </a:solidFill>
              </a:rPr>
              <a:t>Technology Costs – Hosting Infrastructure (Pass Through) and Live Chat Tech (Pass Through) Fees</a:t>
            </a:r>
          </a:p>
          <a:p>
            <a:pPr lvl="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200" b="1" dirty="0">
                <a:solidFill>
                  <a:schemeClr val="accent1"/>
                </a:solidFill>
              </a:rPr>
              <a:t>$63,600 per year * plus $6,550 (one-time setup fee)</a:t>
            </a:r>
          </a:p>
          <a:p>
            <a:pPr lvl="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1000" b="1" dirty="0">
              <a:solidFill>
                <a:srgbClr val="FF0000"/>
              </a:solidFill>
            </a:endParaRPr>
          </a:p>
          <a:p>
            <a:pPr lvl="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ysClr val="windowText" lastClr="000000"/>
                </a:solidFill>
              </a:rPr>
              <a:t>HUD Certified Housing Counseling (All Pass Through) – Base, Phone Interview and Chat Fees</a:t>
            </a:r>
          </a:p>
          <a:p>
            <a:pPr lvl="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200" b="1" dirty="0">
                <a:solidFill>
                  <a:schemeClr val="accent1"/>
                </a:solidFill>
              </a:rPr>
              <a:t>$ 70,800 per year plus $ 4,000 (one-time setup fee)</a:t>
            </a:r>
          </a:p>
          <a:p>
            <a:pPr lvl="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1000" b="1" dirty="0">
              <a:solidFill>
                <a:sysClr val="windowText" lastClr="000000"/>
              </a:solidFill>
            </a:endParaRPr>
          </a:p>
          <a:p>
            <a:pPr lvl="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ysClr val="windowText" lastClr="000000"/>
                </a:solidFill>
              </a:rPr>
              <a:t>Other Costs – Support, Integration SOW, Program Mgmt, Texts, Training and Contingency Costs</a:t>
            </a:r>
          </a:p>
          <a:p>
            <a:pPr lvl="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200" b="1" dirty="0">
                <a:solidFill>
                  <a:schemeClr val="accent1"/>
                </a:solidFill>
              </a:rPr>
              <a:t>$ 44,400 per year plus $ 87,100 (one-time setup fee)</a:t>
            </a:r>
          </a:p>
          <a:p>
            <a:pPr marL="1371600" lvl="3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000" b="1" dirty="0">
              <a:solidFill>
                <a:srgbClr val="FF0000"/>
              </a:solidFill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sz="1400" b="1" dirty="0"/>
              <a:t>NOTE: Total Annual costs exclude any Miscellaneous Services Costs/Fees such as new SOW requests, per case submitted to servicer charges (TBD projected revenue share), E-Signatures and any variable costs that are subject to case volumes, activities and Service Level Agreements (SLA)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6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CD956436-826A-4833-B914-3D5123968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297" y="25167"/>
            <a:ext cx="7340366" cy="841513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sz="2700" b="1" dirty="0"/>
              <a:t>HMN THOC &amp; Home Retention Platforms Estimated Costs</a:t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36A21A3-7625-475F-B606-81DF6DD5D0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00400" y="6667500"/>
            <a:ext cx="2133600" cy="190500"/>
          </a:xfrm>
        </p:spPr>
        <p:txBody>
          <a:bodyPr/>
          <a:lstStyle/>
          <a:p>
            <a:pPr>
              <a:defRPr/>
            </a:pPr>
            <a:r>
              <a:rPr lang="en-US" sz="1800" dirty="0"/>
              <a:t>- 9 -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E659AE-FA5B-4E46-8586-43B46CD855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6667500"/>
            <a:ext cx="3276600" cy="1905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2020 IndiSoft LLC</a:t>
            </a:r>
          </a:p>
        </p:txBody>
      </p:sp>
    </p:spTree>
    <p:extLst>
      <p:ext uri="{BB962C8B-B14F-4D97-AF65-F5344CB8AC3E}">
        <p14:creationId xmlns:p14="http://schemas.microsoft.com/office/powerpoint/2010/main" val="1773534862"/>
      </p:ext>
    </p:extLst>
  </p:cSld>
  <p:clrMapOvr>
    <a:masterClrMapping/>
  </p:clrMapOvr>
</p:sld>
</file>

<file path=ppt/theme/theme1.xml><?xml version="1.0" encoding="utf-8"?>
<a:theme xmlns:a="http://schemas.openxmlformats.org/drawingml/2006/main" name="RxOffice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RxOffice Templates</Template>
  <TotalTime>22080</TotalTime>
  <Words>2951</Words>
  <Application>Microsoft Office PowerPoint</Application>
  <PresentationFormat>On-screen Show (4:3)</PresentationFormat>
  <Paragraphs>317</Paragraphs>
  <Slides>23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Britannic Bold</vt:lpstr>
      <vt:lpstr>Calibri</vt:lpstr>
      <vt:lpstr>Courier New</vt:lpstr>
      <vt:lpstr>Helvetica Neue</vt:lpstr>
      <vt:lpstr>Wingdings</vt:lpstr>
      <vt:lpstr>RxOffice Templates</vt:lpstr>
      <vt:lpstr>Worksheet</vt:lpstr>
      <vt:lpstr>IndiSoft’s Housing Advocacy  Technology Platform</vt:lpstr>
      <vt:lpstr>Table of Contents </vt:lpstr>
      <vt:lpstr>IndiSoft Basics </vt:lpstr>
      <vt:lpstr>PowerPoint Presentation</vt:lpstr>
      <vt:lpstr>           COVID-19 Projected Impact to Nevada</vt:lpstr>
      <vt:lpstr>PowerPoint Presentation</vt:lpstr>
      <vt:lpstr>PowerPoint Presentation</vt:lpstr>
      <vt:lpstr>Rapid Response to Consumers in Crisis </vt:lpstr>
      <vt:lpstr> HMN THOC &amp; Home Retention Platforms Estimated Costs </vt:lpstr>
      <vt:lpstr>Recommendation/Next Steps </vt:lpstr>
      <vt:lpstr>Recommendation/Next Steps </vt:lpstr>
      <vt:lpstr>Appendix A – Key Clients </vt:lpstr>
      <vt:lpstr>Appendix B - Key Solutions to the Prior Mortgage Crises</vt:lpstr>
      <vt:lpstr>Appendix C - Key Solutions to the Prior Mortgage Crises</vt:lpstr>
      <vt:lpstr>Appendix D – HMN Foreclosure Mediation Program Stats for Fiscal 2019 </vt:lpstr>
      <vt:lpstr>Appendix E - Projected % Declines in Employment by State in 2020 </vt:lpstr>
      <vt:lpstr>Appendix F - US Weekly Unemployment Claims</vt:lpstr>
      <vt:lpstr>Appendix G - </vt:lpstr>
      <vt:lpstr>Appendix H: Biography of assigned Professional Services Coordinator and Role</vt:lpstr>
      <vt:lpstr>Appendix I – Professional Services Phase I Detail</vt:lpstr>
      <vt:lpstr>Appendix J – Professional Services Phases 2-3 Detail</vt:lpstr>
      <vt:lpstr>Appendix K – Estimated Cost Table  </vt:lpstr>
      <vt:lpstr>CONFIDENTIALITY   REMINDER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Kapil</dc:creator>
  <cp:lastModifiedBy>Shannon Chambers</cp:lastModifiedBy>
  <cp:revision>850</cp:revision>
  <cp:lastPrinted>2012-07-06T21:06:35Z</cp:lastPrinted>
  <dcterms:created xsi:type="dcterms:W3CDTF">2010-09-28T18:48:12Z</dcterms:created>
  <dcterms:modified xsi:type="dcterms:W3CDTF">2020-04-07T14:36:20Z</dcterms:modified>
  <cp:contentStatus/>
</cp:coreProperties>
</file>